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4" r:id="rId5"/>
    <p:sldId id="263" r:id="rId6"/>
    <p:sldId id="275" r:id="rId7"/>
    <p:sldId id="269" r:id="rId8"/>
    <p:sldId id="282" r:id="rId9"/>
    <p:sldId id="274" r:id="rId10"/>
    <p:sldId id="277" r:id="rId11"/>
    <p:sldId id="278" r:id="rId12"/>
    <p:sldId id="279" r:id="rId13"/>
    <p:sldId id="260" r:id="rId1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7" d="100"/>
          <a:sy n="87" d="100"/>
        </p:scale>
        <p:origin x="-217" y="-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928CA16B-0428-4B20-340B-357C9D37125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xmlns="" id="{29119993-66A6-08E1-197C-1FC0B03FA9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xmlns="" id="{012FE431-177C-E9CF-26E1-43553BC08956}"/>
              </a:ext>
            </a:extLst>
          </p:cNvPr>
          <p:cNvSpPr>
            <a:spLocks noGrp="1"/>
          </p:cNvSpPr>
          <p:nvPr>
            <p:ph type="dt" sz="half" idx="10"/>
          </p:nvPr>
        </p:nvSpPr>
        <p:spPr/>
        <p:txBody>
          <a:bodyPr/>
          <a:lstStyle/>
          <a:p>
            <a:fld id="{F88A3D1B-8ECA-4B14-B0F5-C94D91FB3FF5}" type="datetimeFigureOut">
              <a:rPr kumimoji="1" lang="ja-JP" altLang="en-US" smtClean="0"/>
              <a:t>2023/10/13</a:t>
            </a:fld>
            <a:endParaRPr kumimoji="1" lang="ja-JP" altLang="en-US"/>
          </a:p>
        </p:txBody>
      </p:sp>
      <p:sp>
        <p:nvSpPr>
          <p:cNvPr id="5" name="フッター プレースホルダー 4">
            <a:extLst>
              <a:ext uri="{FF2B5EF4-FFF2-40B4-BE49-F238E27FC236}">
                <a16:creationId xmlns:a16="http://schemas.microsoft.com/office/drawing/2014/main" xmlns="" id="{5F6F8F1D-CF72-1ECF-5F7D-0CAF1727A6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39B35F7D-C320-CA1E-8B5C-8093618E2D96}"/>
              </a:ext>
            </a:extLst>
          </p:cNvPr>
          <p:cNvSpPr>
            <a:spLocks noGrp="1"/>
          </p:cNvSpPr>
          <p:nvPr>
            <p:ph type="sldNum" sz="quarter" idx="12"/>
          </p:nvPr>
        </p:nvSpPr>
        <p:spPr/>
        <p:txBody>
          <a:bodyPr/>
          <a:lstStyle/>
          <a:p>
            <a:fld id="{A6245EE1-2EF3-450A-B4CF-69B553AC7104}" type="slidenum">
              <a:rPr kumimoji="1" lang="ja-JP" altLang="en-US" smtClean="0"/>
              <a:t>‹#›</a:t>
            </a:fld>
            <a:endParaRPr kumimoji="1" lang="ja-JP" altLang="en-US"/>
          </a:p>
        </p:txBody>
      </p:sp>
    </p:spTree>
    <p:extLst>
      <p:ext uri="{BB962C8B-B14F-4D97-AF65-F5344CB8AC3E}">
        <p14:creationId xmlns:p14="http://schemas.microsoft.com/office/powerpoint/2010/main" val="3684421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6940857-A7BB-E501-CFB2-0A286929D62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E679EF4A-298A-DFF6-0423-BE93D34E5DB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C0E6CC68-AE96-9FB1-57EC-5A3D045D6055}"/>
              </a:ext>
            </a:extLst>
          </p:cNvPr>
          <p:cNvSpPr>
            <a:spLocks noGrp="1"/>
          </p:cNvSpPr>
          <p:nvPr>
            <p:ph type="dt" sz="half" idx="10"/>
          </p:nvPr>
        </p:nvSpPr>
        <p:spPr/>
        <p:txBody>
          <a:bodyPr/>
          <a:lstStyle/>
          <a:p>
            <a:fld id="{F88A3D1B-8ECA-4B14-B0F5-C94D91FB3FF5}" type="datetimeFigureOut">
              <a:rPr kumimoji="1" lang="ja-JP" altLang="en-US" smtClean="0"/>
              <a:t>2023/10/13</a:t>
            </a:fld>
            <a:endParaRPr kumimoji="1" lang="ja-JP" altLang="en-US"/>
          </a:p>
        </p:txBody>
      </p:sp>
      <p:sp>
        <p:nvSpPr>
          <p:cNvPr id="5" name="フッター プレースホルダー 4">
            <a:extLst>
              <a:ext uri="{FF2B5EF4-FFF2-40B4-BE49-F238E27FC236}">
                <a16:creationId xmlns:a16="http://schemas.microsoft.com/office/drawing/2014/main" xmlns="" id="{F61E2D64-FBCC-97AF-B4D1-6D5192F0C0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5D572B61-EA17-FA39-6ED2-588833B00CE3}"/>
              </a:ext>
            </a:extLst>
          </p:cNvPr>
          <p:cNvSpPr>
            <a:spLocks noGrp="1"/>
          </p:cNvSpPr>
          <p:nvPr>
            <p:ph type="sldNum" sz="quarter" idx="12"/>
          </p:nvPr>
        </p:nvSpPr>
        <p:spPr/>
        <p:txBody>
          <a:bodyPr/>
          <a:lstStyle/>
          <a:p>
            <a:fld id="{A6245EE1-2EF3-450A-B4CF-69B553AC7104}" type="slidenum">
              <a:rPr kumimoji="1" lang="ja-JP" altLang="en-US" smtClean="0"/>
              <a:t>‹#›</a:t>
            </a:fld>
            <a:endParaRPr kumimoji="1" lang="ja-JP" altLang="en-US"/>
          </a:p>
        </p:txBody>
      </p:sp>
    </p:spTree>
    <p:extLst>
      <p:ext uri="{BB962C8B-B14F-4D97-AF65-F5344CB8AC3E}">
        <p14:creationId xmlns:p14="http://schemas.microsoft.com/office/powerpoint/2010/main" val="403579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xmlns="" id="{D310D573-F2D7-46F9-9922-43E254EB87C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86B45D54-DBCA-4FB0-8EFD-C6E8C238DD4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8EE2F480-BC8B-EFB3-59BE-8DD7E1CA6630}"/>
              </a:ext>
            </a:extLst>
          </p:cNvPr>
          <p:cNvSpPr>
            <a:spLocks noGrp="1"/>
          </p:cNvSpPr>
          <p:nvPr>
            <p:ph type="dt" sz="half" idx="10"/>
          </p:nvPr>
        </p:nvSpPr>
        <p:spPr/>
        <p:txBody>
          <a:bodyPr/>
          <a:lstStyle/>
          <a:p>
            <a:fld id="{F88A3D1B-8ECA-4B14-B0F5-C94D91FB3FF5}" type="datetimeFigureOut">
              <a:rPr kumimoji="1" lang="ja-JP" altLang="en-US" smtClean="0"/>
              <a:t>2023/10/13</a:t>
            </a:fld>
            <a:endParaRPr kumimoji="1" lang="ja-JP" altLang="en-US"/>
          </a:p>
        </p:txBody>
      </p:sp>
      <p:sp>
        <p:nvSpPr>
          <p:cNvPr id="5" name="フッター プレースホルダー 4">
            <a:extLst>
              <a:ext uri="{FF2B5EF4-FFF2-40B4-BE49-F238E27FC236}">
                <a16:creationId xmlns:a16="http://schemas.microsoft.com/office/drawing/2014/main" xmlns="" id="{6175A92F-83F5-0B15-F4B0-C49EE06CD23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6F0ED304-EA7E-7C51-A8B9-2C9F1002ABF5}"/>
              </a:ext>
            </a:extLst>
          </p:cNvPr>
          <p:cNvSpPr>
            <a:spLocks noGrp="1"/>
          </p:cNvSpPr>
          <p:nvPr>
            <p:ph type="sldNum" sz="quarter" idx="12"/>
          </p:nvPr>
        </p:nvSpPr>
        <p:spPr/>
        <p:txBody>
          <a:bodyPr/>
          <a:lstStyle/>
          <a:p>
            <a:fld id="{A6245EE1-2EF3-450A-B4CF-69B553AC7104}" type="slidenum">
              <a:rPr kumimoji="1" lang="ja-JP" altLang="en-US" smtClean="0"/>
              <a:t>‹#›</a:t>
            </a:fld>
            <a:endParaRPr kumimoji="1" lang="ja-JP" altLang="en-US"/>
          </a:p>
        </p:txBody>
      </p:sp>
    </p:spTree>
    <p:extLst>
      <p:ext uri="{BB962C8B-B14F-4D97-AF65-F5344CB8AC3E}">
        <p14:creationId xmlns:p14="http://schemas.microsoft.com/office/powerpoint/2010/main" val="94099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A0B5FF6-E6FC-F6A0-3B64-DD72EA61510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79D1BFC3-3BC8-20F0-029D-1C03499A464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6F09E47D-36B0-9911-8A5D-727A314B718E}"/>
              </a:ext>
            </a:extLst>
          </p:cNvPr>
          <p:cNvSpPr>
            <a:spLocks noGrp="1"/>
          </p:cNvSpPr>
          <p:nvPr>
            <p:ph type="dt" sz="half" idx="10"/>
          </p:nvPr>
        </p:nvSpPr>
        <p:spPr/>
        <p:txBody>
          <a:bodyPr/>
          <a:lstStyle/>
          <a:p>
            <a:fld id="{F88A3D1B-8ECA-4B14-B0F5-C94D91FB3FF5}" type="datetimeFigureOut">
              <a:rPr kumimoji="1" lang="ja-JP" altLang="en-US" smtClean="0"/>
              <a:t>2023/10/13</a:t>
            </a:fld>
            <a:endParaRPr kumimoji="1" lang="ja-JP" altLang="en-US"/>
          </a:p>
        </p:txBody>
      </p:sp>
      <p:sp>
        <p:nvSpPr>
          <p:cNvPr id="5" name="フッター プレースホルダー 4">
            <a:extLst>
              <a:ext uri="{FF2B5EF4-FFF2-40B4-BE49-F238E27FC236}">
                <a16:creationId xmlns:a16="http://schemas.microsoft.com/office/drawing/2014/main" xmlns="" id="{E2F29780-D735-7A30-E628-A40621B8568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EBB7C042-76D6-2FE0-E056-79122278D884}"/>
              </a:ext>
            </a:extLst>
          </p:cNvPr>
          <p:cNvSpPr>
            <a:spLocks noGrp="1"/>
          </p:cNvSpPr>
          <p:nvPr>
            <p:ph type="sldNum" sz="quarter" idx="12"/>
          </p:nvPr>
        </p:nvSpPr>
        <p:spPr/>
        <p:txBody>
          <a:bodyPr/>
          <a:lstStyle/>
          <a:p>
            <a:fld id="{A6245EE1-2EF3-450A-B4CF-69B553AC7104}" type="slidenum">
              <a:rPr kumimoji="1" lang="ja-JP" altLang="en-US" smtClean="0"/>
              <a:t>‹#›</a:t>
            </a:fld>
            <a:endParaRPr kumimoji="1" lang="ja-JP" altLang="en-US"/>
          </a:p>
        </p:txBody>
      </p:sp>
    </p:spTree>
    <p:extLst>
      <p:ext uri="{BB962C8B-B14F-4D97-AF65-F5344CB8AC3E}">
        <p14:creationId xmlns:p14="http://schemas.microsoft.com/office/powerpoint/2010/main" val="2360505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F1D27DB-C255-241D-E151-1CA7B2EF334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7D97B92B-2595-7234-49D0-4BD01571D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xmlns="" id="{88D27340-399F-810C-AF87-767C8AD0C55D}"/>
              </a:ext>
            </a:extLst>
          </p:cNvPr>
          <p:cNvSpPr>
            <a:spLocks noGrp="1"/>
          </p:cNvSpPr>
          <p:nvPr>
            <p:ph type="dt" sz="half" idx="10"/>
          </p:nvPr>
        </p:nvSpPr>
        <p:spPr/>
        <p:txBody>
          <a:bodyPr/>
          <a:lstStyle/>
          <a:p>
            <a:fld id="{F88A3D1B-8ECA-4B14-B0F5-C94D91FB3FF5}" type="datetimeFigureOut">
              <a:rPr kumimoji="1" lang="ja-JP" altLang="en-US" smtClean="0"/>
              <a:t>2023/10/13</a:t>
            </a:fld>
            <a:endParaRPr kumimoji="1" lang="ja-JP" altLang="en-US"/>
          </a:p>
        </p:txBody>
      </p:sp>
      <p:sp>
        <p:nvSpPr>
          <p:cNvPr id="5" name="フッター プレースホルダー 4">
            <a:extLst>
              <a:ext uri="{FF2B5EF4-FFF2-40B4-BE49-F238E27FC236}">
                <a16:creationId xmlns:a16="http://schemas.microsoft.com/office/drawing/2014/main" xmlns="" id="{1E63DF0B-F705-AB51-E401-C4E427989E3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B2630655-C6BB-B120-D54E-BFB0589197D3}"/>
              </a:ext>
            </a:extLst>
          </p:cNvPr>
          <p:cNvSpPr>
            <a:spLocks noGrp="1"/>
          </p:cNvSpPr>
          <p:nvPr>
            <p:ph type="sldNum" sz="quarter" idx="12"/>
          </p:nvPr>
        </p:nvSpPr>
        <p:spPr/>
        <p:txBody>
          <a:bodyPr/>
          <a:lstStyle/>
          <a:p>
            <a:fld id="{A6245EE1-2EF3-450A-B4CF-69B553AC7104}" type="slidenum">
              <a:rPr kumimoji="1" lang="ja-JP" altLang="en-US" smtClean="0"/>
              <a:t>‹#›</a:t>
            </a:fld>
            <a:endParaRPr kumimoji="1" lang="ja-JP" altLang="en-US"/>
          </a:p>
        </p:txBody>
      </p:sp>
    </p:spTree>
    <p:extLst>
      <p:ext uri="{BB962C8B-B14F-4D97-AF65-F5344CB8AC3E}">
        <p14:creationId xmlns:p14="http://schemas.microsoft.com/office/powerpoint/2010/main" val="670644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00233022-579F-81B7-8059-C6970452F85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20C5339D-9E73-4E6D-778B-9887DA5C2AE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xmlns="" id="{86E260BA-CB22-BAC3-4419-24E6611565A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847FF1A0-53CA-1937-753E-C209B8D6F27A}"/>
              </a:ext>
            </a:extLst>
          </p:cNvPr>
          <p:cNvSpPr>
            <a:spLocks noGrp="1"/>
          </p:cNvSpPr>
          <p:nvPr>
            <p:ph type="dt" sz="half" idx="10"/>
          </p:nvPr>
        </p:nvSpPr>
        <p:spPr/>
        <p:txBody>
          <a:bodyPr/>
          <a:lstStyle/>
          <a:p>
            <a:fld id="{F88A3D1B-8ECA-4B14-B0F5-C94D91FB3FF5}" type="datetimeFigureOut">
              <a:rPr kumimoji="1" lang="ja-JP" altLang="en-US" smtClean="0"/>
              <a:t>2023/10/13</a:t>
            </a:fld>
            <a:endParaRPr kumimoji="1" lang="ja-JP" altLang="en-US"/>
          </a:p>
        </p:txBody>
      </p:sp>
      <p:sp>
        <p:nvSpPr>
          <p:cNvPr id="6" name="フッター プレースホルダー 5">
            <a:extLst>
              <a:ext uri="{FF2B5EF4-FFF2-40B4-BE49-F238E27FC236}">
                <a16:creationId xmlns:a16="http://schemas.microsoft.com/office/drawing/2014/main" xmlns="" id="{7FFF4883-DD5F-D7B3-D19B-6AFA45804D1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EFCD8B26-18E7-8493-BF42-2C33A85127E6}"/>
              </a:ext>
            </a:extLst>
          </p:cNvPr>
          <p:cNvSpPr>
            <a:spLocks noGrp="1"/>
          </p:cNvSpPr>
          <p:nvPr>
            <p:ph type="sldNum" sz="quarter" idx="12"/>
          </p:nvPr>
        </p:nvSpPr>
        <p:spPr/>
        <p:txBody>
          <a:bodyPr/>
          <a:lstStyle/>
          <a:p>
            <a:fld id="{A6245EE1-2EF3-450A-B4CF-69B553AC7104}" type="slidenum">
              <a:rPr kumimoji="1" lang="ja-JP" altLang="en-US" smtClean="0"/>
              <a:t>‹#›</a:t>
            </a:fld>
            <a:endParaRPr kumimoji="1" lang="ja-JP" altLang="en-US"/>
          </a:p>
        </p:txBody>
      </p:sp>
    </p:spTree>
    <p:extLst>
      <p:ext uri="{BB962C8B-B14F-4D97-AF65-F5344CB8AC3E}">
        <p14:creationId xmlns:p14="http://schemas.microsoft.com/office/powerpoint/2010/main" val="115961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414F230-AF0A-3CA6-A6B3-CAE38927E37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36A63C77-73C5-FAD0-FEE3-8FEEAC3466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xmlns="" id="{1D36B15F-DD2B-C2A1-A8AA-14A76646257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xmlns="" id="{8A81D129-B258-C744-4307-2FC6C356B6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xmlns="" id="{48DD6339-472D-015F-9514-809B34B22BC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xmlns="" id="{EEE6BFD6-F6FB-05D8-B456-27C002171391}"/>
              </a:ext>
            </a:extLst>
          </p:cNvPr>
          <p:cNvSpPr>
            <a:spLocks noGrp="1"/>
          </p:cNvSpPr>
          <p:nvPr>
            <p:ph type="dt" sz="half" idx="10"/>
          </p:nvPr>
        </p:nvSpPr>
        <p:spPr/>
        <p:txBody>
          <a:bodyPr/>
          <a:lstStyle/>
          <a:p>
            <a:fld id="{F88A3D1B-8ECA-4B14-B0F5-C94D91FB3FF5}" type="datetimeFigureOut">
              <a:rPr kumimoji="1" lang="ja-JP" altLang="en-US" smtClean="0"/>
              <a:t>2023/10/13</a:t>
            </a:fld>
            <a:endParaRPr kumimoji="1" lang="ja-JP" altLang="en-US"/>
          </a:p>
        </p:txBody>
      </p:sp>
      <p:sp>
        <p:nvSpPr>
          <p:cNvPr id="8" name="フッター プレースホルダー 7">
            <a:extLst>
              <a:ext uri="{FF2B5EF4-FFF2-40B4-BE49-F238E27FC236}">
                <a16:creationId xmlns:a16="http://schemas.microsoft.com/office/drawing/2014/main" xmlns="" id="{352790E6-0E96-1E6F-1400-E0655BD9841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xmlns="" id="{E154477E-11CA-F6AC-C5E9-EF084A7F9E7E}"/>
              </a:ext>
            </a:extLst>
          </p:cNvPr>
          <p:cNvSpPr>
            <a:spLocks noGrp="1"/>
          </p:cNvSpPr>
          <p:nvPr>
            <p:ph type="sldNum" sz="quarter" idx="12"/>
          </p:nvPr>
        </p:nvSpPr>
        <p:spPr/>
        <p:txBody>
          <a:bodyPr/>
          <a:lstStyle/>
          <a:p>
            <a:fld id="{A6245EE1-2EF3-450A-B4CF-69B553AC7104}" type="slidenum">
              <a:rPr kumimoji="1" lang="ja-JP" altLang="en-US" smtClean="0"/>
              <a:t>‹#›</a:t>
            </a:fld>
            <a:endParaRPr kumimoji="1" lang="ja-JP" altLang="en-US"/>
          </a:p>
        </p:txBody>
      </p:sp>
    </p:spTree>
    <p:extLst>
      <p:ext uri="{BB962C8B-B14F-4D97-AF65-F5344CB8AC3E}">
        <p14:creationId xmlns:p14="http://schemas.microsoft.com/office/powerpoint/2010/main" val="2076249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F37F031E-4023-2A10-BC25-A3810F9C3C2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xmlns="" id="{4B77E60A-9FD7-FEA8-E86A-F2EF25F84839}"/>
              </a:ext>
            </a:extLst>
          </p:cNvPr>
          <p:cNvSpPr>
            <a:spLocks noGrp="1"/>
          </p:cNvSpPr>
          <p:nvPr>
            <p:ph type="dt" sz="half" idx="10"/>
          </p:nvPr>
        </p:nvSpPr>
        <p:spPr/>
        <p:txBody>
          <a:bodyPr/>
          <a:lstStyle/>
          <a:p>
            <a:fld id="{F88A3D1B-8ECA-4B14-B0F5-C94D91FB3FF5}" type="datetimeFigureOut">
              <a:rPr kumimoji="1" lang="ja-JP" altLang="en-US" smtClean="0"/>
              <a:t>2023/10/13</a:t>
            </a:fld>
            <a:endParaRPr kumimoji="1" lang="ja-JP" altLang="en-US"/>
          </a:p>
        </p:txBody>
      </p:sp>
      <p:sp>
        <p:nvSpPr>
          <p:cNvPr id="4" name="フッター プレースホルダー 3">
            <a:extLst>
              <a:ext uri="{FF2B5EF4-FFF2-40B4-BE49-F238E27FC236}">
                <a16:creationId xmlns:a16="http://schemas.microsoft.com/office/drawing/2014/main" xmlns="" id="{BE2A5B41-8980-4D12-5371-B54F96CB001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5D6251DE-2174-4D57-C7D4-117C61670AE9}"/>
              </a:ext>
            </a:extLst>
          </p:cNvPr>
          <p:cNvSpPr>
            <a:spLocks noGrp="1"/>
          </p:cNvSpPr>
          <p:nvPr>
            <p:ph type="sldNum" sz="quarter" idx="12"/>
          </p:nvPr>
        </p:nvSpPr>
        <p:spPr/>
        <p:txBody>
          <a:bodyPr/>
          <a:lstStyle/>
          <a:p>
            <a:fld id="{A6245EE1-2EF3-450A-B4CF-69B553AC7104}" type="slidenum">
              <a:rPr kumimoji="1" lang="ja-JP" altLang="en-US" smtClean="0"/>
              <a:t>‹#›</a:t>
            </a:fld>
            <a:endParaRPr kumimoji="1" lang="ja-JP" altLang="en-US"/>
          </a:p>
        </p:txBody>
      </p:sp>
    </p:spTree>
    <p:extLst>
      <p:ext uri="{BB962C8B-B14F-4D97-AF65-F5344CB8AC3E}">
        <p14:creationId xmlns:p14="http://schemas.microsoft.com/office/powerpoint/2010/main" val="3015989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281C82A6-9BAE-BA24-5ABC-5FC3E7FF0F07}"/>
              </a:ext>
            </a:extLst>
          </p:cNvPr>
          <p:cNvSpPr>
            <a:spLocks noGrp="1"/>
          </p:cNvSpPr>
          <p:nvPr>
            <p:ph type="dt" sz="half" idx="10"/>
          </p:nvPr>
        </p:nvSpPr>
        <p:spPr/>
        <p:txBody>
          <a:bodyPr/>
          <a:lstStyle/>
          <a:p>
            <a:fld id="{F88A3D1B-8ECA-4B14-B0F5-C94D91FB3FF5}" type="datetimeFigureOut">
              <a:rPr kumimoji="1" lang="ja-JP" altLang="en-US" smtClean="0"/>
              <a:t>2023/10/13</a:t>
            </a:fld>
            <a:endParaRPr kumimoji="1" lang="ja-JP" altLang="en-US"/>
          </a:p>
        </p:txBody>
      </p:sp>
      <p:sp>
        <p:nvSpPr>
          <p:cNvPr id="3" name="フッター プレースホルダー 2">
            <a:extLst>
              <a:ext uri="{FF2B5EF4-FFF2-40B4-BE49-F238E27FC236}">
                <a16:creationId xmlns:a16="http://schemas.microsoft.com/office/drawing/2014/main" xmlns="" id="{ED012DA3-02AB-5CC9-58D0-A84A7416AFB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52E1B717-4501-2957-7BBE-710BC1555EC7}"/>
              </a:ext>
            </a:extLst>
          </p:cNvPr>
          <p:cNvSpPr>
            <a:spLocks noGrp="1"/>
          </p:cNvSpPr>
          <p:nvPr>
            <p:ph type="sldNum" sz="quarter" idx="12"/>
          </p:nvPr>
        </p:nvSpPr>
        <p:spPr/>
        <p:txBody>
          <a:bodyPr/>
          <a:lstStyle/>
          <a:p>
            <a:fld id="{A6245EE1-2EF3-450A-B4CF-69B553AC7104}" type="slidenum">
              <a:rPr kumimoji="1" lang="ja-JP" altLang="en-US" smtClean="0"/>
              <a:t>‹#›</a:t>
            </a:fld>
            <a:endParaRPr kumimoji="1" lang="ja-JP" altLang="en-US"/>
          </a:p>
        </p:txBody>
      </p:sp>
    </p:spTree>
    <p:extLst>
      <p:ext uri="{BB962C8B-B14F-4D97-AF65-F5344CB8AC3E}">
        <p14:creationId xmlns:p14="http://schemas.microsoft.com/office/powerpoint/2010/main" val="193735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985B943F-788D-23CB-1939-E60BF058615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FE594B7B-30F5-DA39-82EA-57A20F9A5D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xmlns="" id="{F23DBF68-A8CD-E715-33A0-E2BC6384FE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87FFB0E9-D362-9D39-689A-4242AD514BDC}"/>
              </a:ext>
            </a:extLst>
          </p:cNvPr>
          <p:cNvSpPr>
            <a:spLocks noGrp="1"/>
          </p:cNvSpPr>
          <p:nvPr>
            <p:ph type="dt" sz="half" idx="10"/>
          </p:nvPr>
        </p:nvSpPr>
        <p:spPr/>
        <p:txBody>
          <a:bodyPr/>
          <a:lstStyle/>
          <a:p>
            <a:fld id="{F88A3D1B-8ECA-4B14-B0F5-C94D91FB3FF5}" type="datetimeFigureOut">
              <a:rPr kumimoji="1" lang="ja-JP" altLang="en-US" smtClean="0"/>
              <a:t>2023/10/13</a:t>
            </a:fld>
            <a:endParaRPr kumimoji="1" lang="ja-JP" altLang="en-US"/>
          </a:p>
        </p:txBody>
      </p:sp>
      <p:sp>
        <p:nvSpPr>
          <p:cNvPr id="6" name="フッター プレースホルダー 5">
            <a:extLst>
              <a:ext uri="{FF2B5EF4-FFF2-40B4-BE49-F238E27FC236}">
                <a16:creationId xmlns:a16="http://schemas.microsoft.com/office/drawing/2014/main" xmlns="" id="{A97AC0C9-4C85-EB54-CD5F-C351557253A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628DCD8C-DE12-D9F4-C28A-FCB67F8DC85E}"/>
              </a:ext>
            </a:extLst>
          </p:cNvPr>
          <p:cNvSpPr>
            <a:spLocks noGrp="1"/>
          </p:cNvSpPr>
          <p:nvPr>
            <p:ph type="sldNum" sz="quarter" idx="12"/>
          </p:nvPr>
        </p:nvSpPr>
        <p:spPr/>
        <p:txBody>
          <a:bodyPr/>
          <a:lstStyle/>
          <a:p>
            <a:fld id="{A6245EE1-2EF3-450A-B4CF-69B553AC7104}" type="slidenum">
              <a:rPr kumimoji="1" lang="ja-JP" altLang="en-US" smtClean="0"/>
              <a:t>‹#›</a:t>
            </a:fld>
            <a:endParaRPr kumimoji="1" lang="ja-JP" altLang="en-US"/>
          </a:p>
        </p:txBody>
      </p:sp>
    </p:spTree>
    <p:extLst>
      <p:ext uri="{BB962C8B-B14F-4D97-AF65-F5344CB8AC3E}">
        <p14:creationId xmlns:p14="http://schemas.microsoft.com/office/powerpoint/2010/main" val="1223850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E46ED85E-4384-1202-DCBA-32A56425A06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xmlns="" id="{F7BE852A-91E2-4E6B-6005-A0FD663ACB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xmlns="" id="{3B0703FB-C9FE-B026-2A4D-3736F6F9C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8CAD174F-33EF-4FCF-C740-F27013BB6818}"/>
              </a:ext>
            </a:extLst>
          </p:cNvPr>
          <p:cNvSpPr>
            <a:spLocks noGrp="1"/>
          </p:cNvSpPr>
          <p:nvPr>
            <p:ph type="dt" sz="half" idx="10"/>
          </p:nvPr>
        </p:nvSpPr>
        <p:spPr/>
        <p:txBody>
          <a:bodyPr/>
          <a:lstStyle/>
          <a:p>
            <a:fld id="{F88A3D1B-8ECA-4B14-B0F5-C94D91FB3FF5}" type="datetimeFigureOut">
              <a:rPr kumimoji="1" lang="ja-JP" altLang="en-US" smtClean="0"/>
              <a:t>2023/10/13</a:t>
            </a:fld>
            <a:endParaRPr kumimoji="1" lang="ja-JP" altLang="en-US"/>
          </a:p>
        </p:txBody>
      </p:sp>
      <p:sp>
        <p:nvSpPr>
          <p:cNvPr id="6" name="フッター プレースホルダー 5">
            <a:extLst>
              <a:ext uri="{FF2B5EF4-FFF2-40B4-BE49-F238E27FC236}">
                <a16:creationId xmlns:a16="http://schemas.microsoft.com/office/drawing/2014/main" xmlns="" id="{DAA962CA-7BD9-CC0B-FC2E-2F07C1A1928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A34B78ED-D54C-EBB8-5F33-71CE7325AABA}"/>
              </a:ext>
            </a:extLst>
          </p:cNvPr>
          <p:cNvSpPr>
            <a:spLocks noGrp="1"/>
          </p:cNvSpPr>
          <p:nvPr>
            <p:ph type="sldNum" sz="quarter" idx="12"/>
          </p:nvPr>
        </p:nvSpPr>
        <p:spPr/>
        <p:txBody>
          <a:bodyPr/>
          <a:lstStyle/>
          <a:p>
            <a:fld id="{A6245EE1-2EF3-450A-B4CF-69B553AC7104}" type="slidenum">
              <a:rPr kumimoji="1" lang="ja-JP" altLang="en-US" smtClean="0"/>
              <a:t>‹#›</a:t>
            </a:fld>
            <a:endParaRPr kumimoji="1" lang="ja-JP" altLang="en-US"/>
          </a:p>
        </p:txBody>
      </p:sp>
    </p:spTree>
    <p:extLst>
      <p:ext uri="{BB962C8B-B14F-4D97-AF65-F5344CB8AC3E}">
        <p14:creationId xmlns:p14="http://schemas.microsoft.com/office/powerpoint/2010/main" val="55235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xmlns="" id="{0251ACB8-04BD-B935-56E0-45F81CD55C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C161F28F-AE3D-94A1-3FCC-F643857103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67ACD11C-D638-B15F-72B4-3D7A30B8BC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8A3D1B-8ECA-4B14-B0F5-C94D91FB3FF5}" type="datetimeFigureOut">
              <a:rPr kumimoji="1" lang="ja-JP" altLang="en-US" smtClean="0"/>
              <a:t>2023/10/13</a:t>
            </a:fld>
            <a:endParaRPr kumimoji="1" lang="ja-JP" altLang="en-US"/>
          </a:p>
        </p:txBody>
      </p:sp>
      <p:sp>
        <p:nvSpPr>
          <p:cNvPr id="5" name="フッター プレースホルダー 4">
            <a:extLst>
              <a:ext uri="{FF2B5EF4-FFF2-40B4-BE49-F238E27FC236}">
                <a16:creationId xmlns:a16="http://schemas.microsoft.com/office/drawing/2014/main" xmlns="" id="{5F2C99C2-7B59-4619-43EB-E85FC0ABE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xmlns="" id="{70D3C8DE-ACFB-97FF-C6F0-5DBD3F0A23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45EE1-2EF3-450A-B4CF-69B553AC7104}" type="slidenum">
              <a:rPr kumimoji="1" lang="ja-JP" altLang="en-US" smtClean="0"/>
              <a:t>‹#›</a:t>
            </a:fld>
            <a:endParaRPr kumimoji="1" lang="ja-JP" altLang="en-US"/>
          </a:p>
        </p:txBody>
      </p:sp>
    </p:spTree>
    <p:extLst>
      <p:ext uri="{BB962C8B-B14F-4D97-AF65-F5344CB8AC3E}">
        <p14:creationId xmlns:p14="http://schemas.microsoft.com/office/powerpoint/2010/main" val="1021421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xmlns="" id="{C531104A-D3B0-F735-EED1-2CF53935A084}"/>
              </a:ext>
            </a:extLst>
          </p:cNvPr>
          <p:cNvSpPr/>
          <p:nvPr/>
        </p:nvSpPr>
        <p:spPr>
          <a:xfrm>
            <a:off x="778040" y="231006"/>
            <a:ext cx="10154653" cy="61938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xmlns="" id="{DB421B65-FE18-A692-2A74-74CE79A5BFB7}"/>
              </a:ext>
            </a:extLst>
          </p:cNvPr>
          <p:cNvSpPr>
            <a:spLocks noGrp="1"/>
          </p:cNvSpPr>
          <p:nvPr>
            <p:ph type="ctrTitle"/>
          </p:nvPr>
        </p:nvSpPr>
        <p:spPr>
          <a:xfrm>
            <a:off x="1437373" y="1093530"/>
            <a:ext cx="9144000" cy="710145"/>
          </a:xfrm>
        </p:spPr>
        <p:txBody>
          <a:bodyPr>
            <a:normAutofit fontScale="90000"/>
          </a:bodyPr>
          <a:lstStyle/>
          <a:p>
            <a:pPr algn="l"/>
            <a:r>
              <a:rPr kumimoji="1" lang="ja-JP" altLang="en-US" dirty="0">
                <a:latin typeface="BIZ UDPゴシック" panose="020B0400000000000000" pitchFamily="50" charset="-128"/>
                <a:ea typeface="BIZ UDPゴシック" panose="020B0400000000000000" pitchFamily="50" charset="-128"/>
              </a:rPr>
              <a:t>西洋料理の中のたまご</a:t>
            </a:r>
          </a:p>
        </p:txBody>
      </p:sp>
      <p:sp>
        <p:nvSpPr>
          <p:cNvPr id="3" name="字幕 2">
            <a:extLst>
              <a:ext uri="{FF2B5EF4-FFF2-40B4-BE49-F238E27FC236}">
                <a16:creationId xmlns:a16="http://schemas.microsoft.com/office/drawing/2014/main" xmlns="" id="{5D8DBD77-32E2-A840-CA4F-7DA778BFF8FA}"/>
              </a:ext>
            </a:extLst>
          </p:cNvPr>
          <p:cNvSpPr>
            <a:spLocks noGrp="1"/>
          </p:cNvSpPr>
          <p:nvPr>
            <p:ph type="subTitle" idx="1"/>
          </p:nvPr>
        </p:nvSpPr>
        <p:spPr>
          <a:xfrm>
            <a:off x="1257460" y="2136277"/>
            <a:ext cx="9675233" cy="4319635"/>
          </a:xfrm>
        </p:spPr>
        <p:txBody>
          <a:bodyPr>
            <a:normAutofit fontScale="92500" lnSpcReduction="10000"/>
          </a:bodyPr>
          <a:lstStyle/>
          <a:p>
            <a:pPr algn="l">
              <a:lnSpc>
                <a:spcPct val="100000"/>
              </a:lnSpc>
            </a:pPr>
            <a:r>
              <a:rPr kumimoji="1" lang="ja-JP" altLang="en-US" sz="2800" dirty="0">
                <a:solidFill>
                  <a:schemeClr val="tx1">
                    <a:lumMod val="75000"/>
                    <a:lumOff val="25000"/>
                  </a:schemeClr>
                </a:solidFill>
                <a:latin typeface="BIZ UDPゴシック" panose="020B0400000000000000" pitchFamily="50" charset="-128"/>
                <a:ea typeface="BIZ UDPゴシック" panose="020B0400000000000000" pitchFamily="50" charset="-128"/>
              </a:rPr>
              <a:t>◇たまごと食文化の歴史</a:t>
            </a:r>
            <a:endParaRPr kumimoji="1" lang="en-US" altLang="ja-JP" sz="2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l">
              <a:lnSpc>
                <a:spcPct val="100000"/>
              </a:lnSpc>
            </a:pPr>
            <a:r>
              <a:rPr lang="ja-JP" altLang="en-US" sz="2800" dirty="0">
                <a:solidFill>
                  <a:schemeClr val="tx1">
                    <a:lumMod val="75000"/>
                    <a:lumOff val="25000"/>
                  </a:schemeClr>
                </a:solidFill>
                <a:latin typeface="BIZ UDPゴシック" panose="020B0400000000000000" pitchFamily="50" charset="-128"/>
                <a:ea typeface="BIZ UDPゴシック" panose="020B0400000000000000" pitchFamily="50" charset="-128"/>
              </a:rPr>
              <a:t>◇フランス料理の中のたまごの立ち位置</a:t>
            </a:r>
            <a:endParaRPr lang="en-US" altLang="ja-JP" sz="2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l">
              <a:lnSpc>
                <a:spcPct val="100000"/>
              </a:lnSpc>
            </a:pPr>
            <a:r>
              <a:rPr lang="ja-JP" altLang="en-US" sz="2800" dirty="0">
                <a:solidFill>
                  <a:schemeClr val="tx1">
                    <a:lumMod val="75000"/>
                    <a:lumOff val="25000"/>
                  </a:schemeClr>
                </a:solidFill>
                <a:latin typeface="BIZ UDPゴシック" panose="020B0400000000000000" pitchFamily="50" charset="-128"/>
                <a:ea typeface="BIZ UDPゴシック" panose="020B0400000000000000" pitchFamily="50" charset="-128"/>
              </a:rPr>
              <a:t>◇フランス料理の中でのたまごの役割</a:t>
            </a:r>
            <a:endParaRPr lang="en-US" altLang="ja-JP" sz="2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l">
              <a:lnSpc>
                <a:spcPct val="100000"/>
              </a:lnSpc>
            </a:pPr>
            <a:r>
              <a:rPr lang="ja-JP" altLang="en-US" sz="2800" dirty="0">
                <a:solidFill>
                  <a:schemeClr val="tx1">
                    <a:lumMod val="75000"/>
                    <a:lumOff val="25000"/>
                  </a:schemeClr>
                </a:solidFill>
                <a:latin typeface="BIZ UDPゴシック" panose="020B0400000000000000" pitchFamily="50" charset="-128"/>
                <a:ea typeface="BIZ UDPゴシック" panose="020B0400000000000000" pitchFamily="50" charset="-128"/>
              </a:rPr>
              <a:t>◇料理は化学　１・２</a:t>
            </a:r>
            <a:endParaRPr lang="en-US" altLang="ja-JP" sz="2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l">
              <a:lnSpc>
                <a:spcPct val="100000"/>
              </a:lnSpc>
            </a:pPr>
            <a:r>
              <a:rPr lang="ja-JP" altLang="en-US" sz="2800" dirty="0">
                <a:solidFill>
                  <a:schemeClr val="tx1">
                    <a:lumMod val="75000"/>
                    <a:lumOff val="25000"/>
                  </a:schemeClr>
                </a:solidFill>
                <a:latin typeface="BIZ UDPゴシック" panose="020B0400000000000000" pitchFamily="50" charset="-128"/>
                <a:ea typeface="BIZ UDPゴシック" panose="020B0400000000000000" pitchFamily="50" charset="-128"/>
              </a:rPr>
              <a:t>◇最後に　　　</a:t>
            </a:r>
            <a:endParaRPr lang="en-US" altLang="ja-JP" sz="2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l">
              <a:lnSpc>
                <a:spcPct val="100000"/>
              </a:lnSpc>
            </a:pPr>
            <a:r>
              <a:rPr lang="ja-JP" altLang="en-US" sz="2800" dirty="0">
                <a:solidFill>
                  <a:schemeClr val="tx1">
                    <a:lumMod val="75000"/>
                    <a:lumOff val="25000"/>
                  </a:schemeClr>
                </a:solidFill>
                <a:latin typeface="BIZ UDPゴシック" panose="020B0400000000000000" pitchFamily="50" charset="-128"/>
                <a:ea typeface="BIZ UDPゴシック" panose="020B0400000000000000" pitchFamily="50" charset="-128"/>
              </a:rPr>
              <a:t>◇お試し卵料理レシピ</a:t>
            </a:r>
            <a:endParaRPr lang="en-US" altLang="ja-JP" sz="2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l">
              <a:lnSpc>
                <a:spcPct val="100000"/>
              </a:lnSpc>
            </a:pPr>
            <a:endParaRPr lang="en-US" altLang="ja-JP" sz="2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pPr algn="r"/>
            <a:r>
              <a:rPr lang="ja-JP" altLang="en-US" sz="2000" dirty="0">
                <a:latin typeface="BIZ UDPゴシック" panose="020B0400000000000000" pitchFamily="50" charset="-128"/>
                <a:ea typeface="BIZ UDPゴシック" panose="020B0400000000000000" pitchFamily="50" charset="-128"/>
              </a:rPr>
              <a:t>　　　　　　</a:t>
            </a:r>
            <a:r>
              <a:rPr lang="ja-JP" altLang="en-US" sz="2300" dirty="0">
                <a:latin typeface="BIZ UDPゴシック" panose="020B0400000000000000" pitchFamily="50" charset="-128"/>
                <a:ea typeface="BIZ UDPゴシック" panose="020B0400000000000000" pitchFamily="50" charset="-128"/>
              </a:rPr>
              <a:t>フリーランス料理人</a:t>
            </a:r>
            <a:endParaRPr lang="en-US" altLang="ja-JP" sz="2300"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a:t>
            </a:r>
            <a:r>
              <a:rPr lang="ja-JP" altLang="en-US" spc="500" dirty="0">
                <a:latin typeface="BIZ UDPゴシック" panose="020B0400000000000000" pitchFamily="50" charset="-128"/>
                <a:ea typeface="BIZ UDPゴシック" panose="020B0400000000000000" pitchFamily="50" charset="-128"/>
              </a:rPr>
              <a:t>江本浩司</a:t>
            </a:r>
            <a:endParaRPr lang="en-US" altLang="ja-JP" spc="500" dirty="0">
              <a:latin typeface="BIZ UDPゴシック" panose="020B0400000000000000" pitchFamily="50" charset="-128"/>
              <a:ea typeface="BIZ UDPゴシック" panose="020B0400000000000000" pitchFamily="50" charset="-128"/>
            </a:endParaRPr>
          </a:p>
          <a:p>
            <a:endParaRPr kumimoji="1" lang="ja-JP" altLang="en-US" sz="4000" dirty="0">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xmlns="" id="{C0CDCE89-51DF-CBF8-CD9B-B8B1D36C6891}"/>
              </a:ext>
            </a:extLst>
          </p:cNvPr>
          <p:cNvPicPr>
            <a:picLocks noChangeAspect="1"/>
          </p:cNvPicPr>
          <p:nvPr/>
        </p:nvPicPr>
        <p:blipFill rotWithShape="1">
          <a:blip r:embed="rId2"/>
          <a:srcRect t="17066" b="16817"/>
          <a:stretch/>
        </p:blipFill>
        <p:spPr>
          <a:xfrm>
            <a:off x="4886334" y="158817"/>
            <a:ext cx="1678096" cy="974275"/>
          </a:xfrm>
          <a:prstGeom prst="rect">
            <a:avLst/>
          </a:prstGeom>
        </p:spPr>
      </p:pic>
      <p:pic>
        <p:nvPicPr>
          <p:cNvPr id="6" name="図 5">
            <a:extLst>
              <a:ext uri="{FF2B5EF4-FFF2-40B4-BE49-F238E27FC236}">
                <a16:creationId xmlns:a16="http://schemas.microsoft.com/office/drawing/2014/main" xmlns="" id="{F4D37DCB-CC70-4C88-8CF1-06EFC6922531}"/>
              </a:ext>
            </a:extLst>
          </p:cNvPr>
          <p:cNvPicPr>
            <a:picLocks noChangeAspect="1"/>
          </p:cNvPicPr>
          <p:nvPr/>
        </p:nvPicPr>
        <p:blipFill rotWithShape="1">
          <a:blip r:embed="rId3"/>
          <a:srcRect l="20508" r="20910"/>
          <a:stretch/>
        </p:blipFill>
        <p:spPr>
          <a:xfrm>
            <a:off x="8907694" y="433138"/>
            <a:ext cx="2024999" cy="4319635"/>
          </a:xfrm>
          <a:prstGeom prst="rect">
            <a:avLst/>
          </a:prstGeom>
        </p:spPr>
      </p:pic>
    </p:spTree>
    <p:extLst>
      <p:ext uri="{BB962C8B-B14F-4D97-AF65-F5344CB8AC3E}">
        <p14:creationId xmlns:p14="http://schemas.microsoft.com/office/powerpoint/2010/main" val="552707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xmlns="" id="{64D53F11-D2AD-1C33-7B87-871F0D8BE05E}"/>
              </a:ext>
            </a:extLst>
          </p:cNvPr>
          <p:cNvSpPr/>
          <p:nvPr/>
        </p:nvSpPr>
        <p:spPr>
          <a:xfrm>
            <a:off x="948088" y="1764218"/>
            <a:ext cx="10435389" cy="4848338"/>
          </a:xfrm>
          <a:prstGeom prst="rect">
            <a:avLst/>
          </a:prstGeom>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xmlns="" id="{C2A5AB4C-9D3B-C92F-BCD9-482B023E41AA}"/>
              </a:ext>
            </a:extLst>
          </p:cNvPr>
          <p:cNvSpPr/>
          <p:nvPr/>
        </p:nvSpPr>
        <p:spPr>
          <a:xfrm>
            <a:off x="978568" y="458818"/>
            <a:ext cx="10435390" cy="1157805"/>
          </a:xfrm>
          <a:prstGeom prst="rect">
            <a:avLst/>
          </a:prstGeo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xmlns="" id="{2FDFE3AF-C5D5-B68B-DA28-C00F44A3C5E3}"/>
              </a:ext>
            </a:extLst>
          </p:cNvPr>
          <p:cNvSpPr>
            <a:spLocks noGrp="1"/>
          </p:cNvSpPr>
          <p:nvPr>
            <p:ph type="title"/>
          </p:nvPr>
        </p:nvSpPr>
        <p:spPr>
          <a:xfrm>
            <a:off x="481263" y="2"/>
            <a:ext cx="11290433" cy="1764216"/>
          </a:xfrm>
        </p:spPr>
        <p:txBody>
          <a:bodyPr>
            <a:normAutofit fontScale="90000"/>
          </a:bodyPr>
          <a:lstStyle/>
          <a:p>
            <a:pPr algn="ctr">
              <a:lnSpc>
                <a:spcPct val="100000"/>
              </a:lnSpc>
            </a:pPr>
            <a:r>
              <a:rPr kumimoji="1" lang="en-US" altLang="ja-JP" sz="3100" dirty="0">
                <a:latin typeface="BIZ UDPゴシック" panose="020B0400000000000000" pitchFamily="50" charset="-128"/>
                <a:ea typeface="BIZ UDPゴシック" panose="020B0400000000000000" pitchFamily="50" charset="-128"/>
              </a:rPr>
              <a:t/>
            </a:r>
            <a:br>
              <a:rPr kumimoji="1" lang="en-US" altLang="ja-JP" sz="3100" dirty="0">
                <a:latin typeface="BIZ UDPゴシック" panose="020B0400000000000000" pitchFamily="50" charset="-128"/>
                <a:ea typeface="BIZ UDPゴシック" panose="020B0400000000000000" pitchFamily="50" charset="-128"/>
              </a:rPr>
            </a:br>
            <a:r>
              <a:rPr kumimoji="1" lang="ja-JP" altLang="en-US" sz="3100" dirty="0">
                <a:solidFill>
                  <a:schemeClr val="tx1">
                    <a:lumMod val="65000"/>
                    <a:lumOff val="35000"/>
                  </a:schemeClr>
                </a:solidFill>
                <a:latin typeface="BIZ UDPゴシック" panose="020B0400000000000000" pitchFamily="50" charset="-128"/>
                <a:ea typeface="BIZ UDPゴシック" panose="020B0400000000000000" pitchFamily="50" charset="-128"/>
              </a:rPr>
              <a:t>◇料理は化学　</a:t>
            </a:r>
            <a:r>
              <a:rPr kumimoji="1" lang="en-US" altLang="ja-JP" sz="3100" dirty="0">
                <a:solidFill>
                  <a:schemeClr val="tx1">
                    <a:lumMod val="65000"/>
                    <a:lumOff val="35000"/>
                  </a:schemeClr>
                </a:solidFill>
                <a:latin typeface="BIZ UDPゴシック" panose="020B0400000000000000" pitchFamily="50" charset="-128"/>
                <a:ea typeface="BIZ UDPゴシック" panose="020B0400000000000000" pitchFamily="50" charset="-128"/>
              </a:rPr>
              <a:t>1</a:t>
            </a:r>
            <a:r>
              <a:rPr kumimoji="1" lang="ja-JP" altLang="en-US" dirty="0">
                <a:solidFill>
                  <a:schemeClr val="tx1">
                    <a:lumMod val="65000"/>
                    <a:lumOff val="35000"/>
                  </a:schemeClr>
                </a:solidFill>
              </a:rPr>
              <a:t/>
            </a:r>
            <a:br>
              <a:rPr kumimoji="1" lang="ja-JP" altLang="en-US" dirty="0">
                <a:solidFill>
                  <a:schemeClr val="tx1">
                    <a:lumMod val="65000"/>
                    <a:lumOff val="35000"/>
                  </a:schemeClr>
                </a:solidFill>
              </a:rPr>
            </a:br>
            <a:r>
              <a:rPr kumimoji="1" lang="ja-JP" altLang="en-US" sz="2000" dirty="0">
                <a:solidFill>
                  <a:schemeClr val="tx1">
                    <a:lumMod val="65000"/>
                    <a:lumOff val="35000"/>
                  </a:schemeClr>
                </a:solidFill>
                <a:latin typeface="BIZ UDPゴシック" panose="020B0400000000000000" pitchFamily="50" charset="-128"/>
                <a:ea typeface="BIZ UDPゴシック" panose="020B0400000000000000" pitchFamily="50" charset="-128"/>
              </a:rPr>
              <a:t>「料理は一番身近な科学実験」  </a:t>
            </a:r>
            <a:r>
              <a:rPr lang="ja-JP" altLang="en-US" sz="2000" dirty="0">
                <a:solidFill>
                  <a:schemeClr val="tx1">
                    <a:lumMod val="65000"/>
                    <a:lumOff val="35000"/>
                  </a:schemeClr>
                </a:solidFill>
                <a:latin typeface="BIZ UDPゴシック" panose="020B0400000000000000" pitchFamily="50" charset="-128"/>
                <a:ea typeface="BIZ UDPゴシック" panose="020B0400000000000000" pitchFamily="50" charset="-128"/>
              </a:rPr>
              <a:t>「料理を作るという行為は化学実験と同じだ」</a:t>
            </a:r>
            <a:r>
              <a:rPr lang="en-US" altLang="ja-JP" sz="2000" dirty="0">
                <a:solidFill>
                  <a:schemeClr val="tx1">
                    <a:lumMod val="65000"/>
                    <a:lumOff val="35000"/>
                  </a:schemeClr>
                </a:solidFill>
                <a:latin typeface="BIZ UDPゴシック" panose="020B0400000000000000" pitchFamily="50" charset="-128"/>
                <a:ea typeface="BIZ UDPゴシック" panose="020B0400000000000000" pitchFamily="50" charset="-128"/>
              </a:rPr>
              <a:t/>
            </a:r>
            <a:br>
              <a:rPr lang="en-US" altLang="ja-JP" sz="2000" dirty="0">
                <a:solidFill>
                  <a:schemeClr val="tx1">
                    <a:lumMod val="65000"/>
                    <a:lumOff val="35000"/>
                  </a:schemeClr>
                </a:solidFill>
                <a:latin typeface="BIZ UDPゴシック" panose="020B0400000000000000" pitchFamily="50" charset="-128"/>
                <a:ea typeface="BIZ UDPゴシック" panose="020B0400000000000000" pitchFamily="50" charset="-128"/>
              </a:rPr>
            </a:br>
            <a:r>
              <a:rPr kumimoji="1" lang="ja-JP" altLang="en-US" sz="2000" dirty="0">
                <a:solidFill>
                  <a:schemeClr val="tx1">
                    <a:lumMod val="65000"/>
                    <a:lumOff val="35000"/>
                  </a:schemeClr>
                </a:solidFill>
                <a:latin typeface="BIZ UDPゴシック" panose="020B0400000000000000" pitchFamily="50" charset="-128"/>
                <a:ea typeface="BIZ UDPゴシック" panose="020B0400000000000000" pitchFamily="50" charset="-128"/>
              </a:rPr>
              <a:t>「</a:t>
            </a:r>
            <a:r>
              <a:rPr lang="ja-JP" altLang="en-US" sz="2000" dirty="0">
                <a:solidFill>
                  <a:schemeClr val="tx1">
                    <a:lumMod val="65000"/>
                    <a:lumOff val="35000"/>
                  </a:schemeClr>
                </a:solidFill>
                <a:latin typeface="BIZ UDPゴシック" panose="020B0400000000000000" pitchFamily="50" charset="-128"/>
                <a:ea typeface="BIZ UDPゴシック" panose="020B0400000000000000" pitchFamily="50" charset="-128"/>
              </a:rPr>
              <a:t>調理</a:t>
            </a:r>
            <a:r>
              <a:rPr kumimoji="1" lang="ja-JP" altLang="en-US" sz="2000" dirty="0">
                <a:solidFill>
                  <a:schemeClr val="tx1">
                    <a:lumMod val="65000"/>
                    <a:lumOff val="35000"/>
                  </a:schemeClr>
                </a:solidFill>
                <a:latin typeface="BIZ UDPゴシック" panose="020B0400000000000000" pitchFamily="50" charset="-128"/>
                <a:ea typeface="BIZ UDPゴシック" panose="020B0400000000000000" pitchFamily="50" charset="-128"/>
              </a:rPr>
              <a:t>は食材と調味料と温度、時間の化学反応」</a:t>
            </a:r>
            <a:r>
              <a:rPr kumimoji="1" lang="en-US" altLang="ja-JP" sz="2000" dirty="0">
                <a:solidFill>
                  <a:schemeClr val="tx1">
                    <a:lumMod val="65000"/>
                    <a:lumOff val="35000"/>
                  </a:schemeClr>
                </a:solidFill>
                <a:latin typeface="BIZ UDPゴシック" panose="020B0400000000000000" pitchFamily="50" charset="-128"/>
                <a:ea typeface="BIZ UDPゴシック" panose="020B0400000000000000" pitchFamily="50" charset="-128"/>
              </a:rPr>
              <a:t/>
            </a:r>
            <a:br>
              <a:rPr kumimoji="1" lang="en-US" altLang="ja-JP" sz="2000" dirty="0">
                <a:solidFill>
                  <a:schemeClr val="tx1">
                    <a:lumMod val="65000"/>
                    <a:lumOff val="35000"/>
                  </a:schemeClr>
                </a:solidFill>
                <a:latin typeface="BIZ UDPゴシック" panose="020B0400000000000000" pitchFamily="50" charset="-128"/>
                <a:ea typeface="BIZ UDPゴシック" panose="020B0400000000000000" pitchFamily="50" charset="-128"/>
              </a:rPr>
            </a:br>
            <a:endParaRPr kumimoji="1" lang="ja-JP" altLang="en-US" sz="20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xmlns="" id="{1B9CBD2E-2C41-A9AA-9BD0-A8BEFA6C33ED}"/>
              </a:ext>
            </a:extLst>
          </p:cNvPr>
          <p:cNvPicPr>
            <a:picLocks noChangeAspect="1"/>
          </p:cNvPicPr>
          <p:nvPr/>
        </p:nvPicPr>
        <p:blipFill>
          <a:blip r:embed="rId2"/>
          <a:stretch>
            <a:fillRect/>
          </a:stretch>
        </p:blipFill>
        <p:spPr>
          <a:xfrm>
            <a:off x="10066420" y="385010"/>
            <a:ext cx="1517916" cy="2321955"/>
          </a:xfrm>
          <a:prstGeom prst="rect">
            <a:avLst/>
          </a:prstGeom>
        </p:spPr>
      </p:pic>
      <p:sp>
        <p:nvSpPr>
          <p:cNvPr id="10" name="テキスト ボックス 9">
            <a:extLst>
              <a:ext uri="{FF2B5EF4-FFF2-40B4-BE49-F238E27FC236}">
                <a16:creationId xmlns:a16="http://schemas.microsoft.com/office/drawing/2014/main" xmlns="" id="{DBCB2688-F904-B93A-1D6B-D318AC1EE80B}"/>
              </a:ext>
            </a:extLst>
          </p:cNvPr>
          <p:cNvSpPr txBox="1"/>
          <p:nvPr/>
        </p:nvSpPr>
        <p:spPr>
          <a:xfrm>
            <a:off x="1048517" y="1752273"/>
            <a:ext cx="10435389" cy="646331"/>
          </a:xfrm>
          <a:prstGeom prst="rect">
            <a:avLst/>
          </a:prstGeom>
          <a:noFill/>
        </p:spPr>
        <p:txBody>
          <a:bodyPr wrap="square">
            <a:spAutoFit/>
          </a:bodyPr>
          <a:lstStyle/>
          <a:p>
            <a:pPr algn="ctr"/>
            <a:r>
              <a:rPr lang="ja-JP" altLang="en-US" sz="2000" dirty="0">
                <a:solidFill>
                  <a:schemeClr val="tx1">
                    <a:lumMod val="65000"/>
                    <a:lumOff val="35000"/>
                  </a:schemeClr>
                </a:solidFill>
                <a:latin typeface="BIZ UDPゴシック" panose="020B0400000000000000" pitchFamily="50" charset="-128"/>
                <a:ea typeface="BIZ UDPゴシック" panose="020B0400000000000000" pitchFamily="50" charset="-128"/>
              </a:rPr>
              <a:t>～卵料理の化学とは～</a:t>
            </a:r>
            <a:endParaRPr lang="en-US" altLang="ja-JP" sz="20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algn="ctr"/>
            <a:r>
              <a:rPr lang="en-US" altLang="ja-JP" sz="1600" spc="200" dirty="0">
                <a:solidFill>
                  <a:schemeClr val="tx1">
                    <a:lumMod val="65000"/>
                    <a:lumOff val="35000"/>
                  </a:schemeClr>
                </a:solidFill>
                <a:latin typeface="BIZ UDPゴシック" panose="020B0400000000000000" pitchFamily="50" charset="-128"/>
                <a:ea typeface="BIZ UDPゴシック" panose="020B0400000000000000" pitchFamily="50" charset="-128"/>
              </a:rPr>
              <a:t>『</a:t>
            </a:r>
            <a:r>
              <a:rPr lang="ja-JP" altLang="en-US" sz="1600" spc="200" dirty="0">
                <a:solidFill>
                  <a:schemeClr val="tx1">
                    <a:lumMod val="65000"/>
                    <a:lumOff val="35000"/>
                  </a:schemeClr>
                </a:solidFill>
                <a:latin typeface="BIZ UDPゴシック" panose="020B0400000000000000" pitchFamily="50" charset="-128"/>
                <a:ea typeface="BIZ UDPゴシック" panose="020B0400000000000000" pitchFamily="50" charset="-128"/>
              </a:rPr>
              <a:t>乳化性</a:t>
            </a:r>
            <a:r>
              <a:rPr lang="en-US" altLang="ja-JP" sz="1600" spc="200" dirty="0">
                <a:solidFill>
                  <a:schemeClr val="tx1">
                    <a:lumMod val="65000"/>
                    <a:lumOff val="35000"/>
                  </a:schemeClr>
                </a:solidFill>
                <a:latin typeface="BIZ UDPゴシック" panose="020B0400000000000000" pitchFamily="50" charset="-128"/>
                <a:ea typeface="BIZ UDPゴシック" panose="020B0400000000000000" pitchFamily="50" charset="-128"/>
              </a:rPr>
              <a:t>』</a:t>
            </a:r>
            <a:r>
              <a:rPr lang="ja-JP" altLang="en-US" sz="1600" spc="200" dirty="0">
                <a:solidFill>
                  <a:schemeClr val="tx1">
                    <a:lumMod val="65000"/>
                    <a:lumOff val="35000"/>
                  </a:schemeClr>
                </a:solidFill>
                <a:latin typeface="BIZ UDPゴシック" panose="020B0400000000000000" pitchFamily="50" charset="-128"/>
                <a:ea typeface="BIZ UDPゴシック" panose="020B0400000000000000" pitchFamily="50" charset="-128"/>
              </a:rPr>
              <a:t>　</a:t>
            </a:r>
            <a:r>
              <a:rPr lang="en-US" altLang="ja-JP" sz="1600" spc="200" dirty="0">
                <a:solidFill>
                  <a:schemeClr val="tx1">
                    <a:lumMod val="65000"/>
                    <a:lumOff val="35000"/>
                  </a:schemeClr>
                </a:solidFill>
                <a:latin typeface="BIZ UDPゴシック" panose="020B0400000000000000" pitchFamily="50" charset="-128"/>
                <a:ea typeface="BIZ UDPゴシック" panose="020B0400000000000000" pitchFamily="50" charset="-128"/>
              </a:rPr>
              <a:t>『</a:t>
            </a:r>
            <a:r>
              <a:rPr lang="ja-JP" altLang="en-US" sz="1600" spc="200" dirty="0">
                <a:solidFill>
                  <a:schemeClr val="tx1">
                    <a:lumMod val="65000"/>
                    <a:lumOff val="35000"/>
                  </a:schemeClr>
                </a:solidFill>
                <a:latin typeface="BIZ UDPゴシック" panose="020B0400000000000000" pitchFamily="50" charset="-128"/>
                <a:ea typeface="BIZ UDPゴシック" panose="020B0400000000000000" pitchFamily="50" charset="-128"/>
              </a:rPr>
              <a:t>熱凝固性</a:t>
            </a:r>
            <a:r>
              <a:rPr lang="en-US" altLang="ja-JP" sz="1600" spc="200" dirty="0">
                <a:solidFill>
                  <a:schemeClr val="tx1">
                    <a:lumMod val="65000"/>
                    <a:lumOff val="35000"/>
                  </a:schemeClr>
                </a:solidFill>
                <a:latin typeface="BIZ UDPゴシック" panose="020B0400000000000000" pitchFamily="50" charset="-128"/>
                <a:ea typeface="BIZ UDPゴシック" panose="020B0400000000000000" pitchFamily="50" charset="-128"/>
              </a:rPr>
              <a:t>』</a:t>
            </a:r>
            <a:r>
              <a:rPr lang="ja-JP" altLang="en-US" sz="1600" spc="200" dirty="0">
                <a:solidFill>
                  <a:schemeClr val="tx1">
                    <a:lumMod val="65000"/>
                    <a:lumOff val="35000"/>
                  </a:schemeClr>
                </a:solidFill>
                <a:latin typeface="BIZ UDPゴシック" panose="020B0400000000000000" pitchFamily="50" charset="-128"/>
                <a:ea typeface="BIZ UDPゴシック" panose="020B0400000000000000" pitchFamily="50" charset="-128"/>
              </a:rPr>
              <a:t>　</a:t>
            </a:r>
            <a:r>
              <a:rPr lang="en-US" altLang="ja-JP" sz="1600" spc="200" dirty="0">
                <a:solidFill>
                  <a:schemeClr val="tx1">
                    <a:lumMod val="65000"/>
                    <a:lumOff val="35000"/>
                  </a:schemeClr>
                </a:solidFill>
                <a:latin typeface="BIZ UDPゴシック" panose="020B0400000000000000" pitchFamily="50" charset="-128"/>
                <a:ea typeface="BIZ UDPゴシック" panose="020B0400000000000000" pitchFamily="50" charset="-128"/>
              </a:rPr>
              <a:t>『</a:t>
            </a:r>
            <a:r>
              <a:rPr lang="ja-JP" altLang="en-US" sz="1600" spc="200" dirty="0">
                <a:solidFill>
                  <a:schemeClr val="tx1">
                    <a:lumMod val="65000"/>
                    <a:lumOff val="35000"/>
                  </a:schemeClr>
                </a:solidFill>
                <a:latin typeface="BIZ UDPゴシック" panose="020B0400000000000000" pitchFamily="50" charset="-128"/>
                <a:ea typeface="BIZ UDPゴシック" panose="020B0400000000000000" pitchFamily="50" charset="-128"/>
              </a:rPr>
              <a:t>起泡性</a:t>
            </a:r>
            <a:r>
              <a:rPr lang="en-US" altLang="ja-JP" sz="1600" spc="200" dirty="0">
                <a:solidFill>
                  <a:schemeClr val="tx1">
                    <a:lumMod val="65000"/>
                    <a:lumOff val="35000"/>
                  </a:schemeClr>
                </a:solidFill>
                <a:latin typeface="BIZ UDPゴシック" panose="020B0400000000000000" pitchFamily="50" charset="-128"/>
                <a:ea typeface="BIZ UDPゴシック" panose="020B0400000000000000" pitchFamily="50" charset="-128"/>
              </a:rPr>
              <a:t>』</a:t>
            </a:r>
          </a:p>
        </p:txBody>
      </p:sp>
      <p:sp>
        <p:nvSpPr>
          <p:cNvPr id="12" name="テキスト ボックス 11">
            <a:extLst>
              <a:ext uri="{FF2B5EF4-FFF2-40B4-BE49-F238E27FC236}">
                <a16:creationId xmlns:a16="http://schemas.microsoft.com/office/drawing/2014/main" xmlns="" id="{67E0DDAF-A540-7A24-0DDB-1D909159620B}"/>
              </a:ext>
            </a:extLst>
          </p:cNvPr>
          <p:cNvSpPr txBox="1"/>
          <p:nvPr/>
        </p:nvSpPr>
        <p:spPr>
          <a:xfrm>
            <a:off x="948088" y="2121235"/>
            <a:ext cx="10265345" cy="4321311"/>
          </a:xfrm>
          <a:prstGeom prst="rect">
            <a:avLst/>
          </a:prstGeom>
          <a:noFill/>
        </p:spPr>
        <p:txBody>
          <a:bodyPr wrap="square">
            <a:spAutoFit/>
          </a:bodyPr>
          <a:lstStyle/>
          <a:p>
            <a:r>
              <a:rPr lang="ja-JP" altLang="en-US" sz="1600" dirty="0">
                <a:latin typeface="BIZ UDPゴシック" panose="020B0400000000000000" pitchFamily="50" charset="-128"/>
                <a:ea typeface="BIZ UDPゴシック" panose="020B0400000000000000" pitchFamily="50" charset="-128"/>
              </a:rPr>
              <a:t>一例</a:t>
            </a:r>
            <a:endParaRPr lang="en-US" altLang="ja-JP" sz="1600" dirty="0">
              <a:latin typeface="BIZ UDPゴシック" panose="020B0400000000000000" pitchFamily="50" charset="-128"/>
              <a:ea typeface="BIZ UDPゴシック" panose="020B0400000000000000" pitchFamily="50" charset="-128"/>
            </a:endParaRPr>
          </a:p>
          <a:p>
            <a:pPr>
              <a:lnSpc>
                <a:spcPts val="2600"/>
              </a:lnSpc>
            </a:pPr>
            <a:r>
              <a:rPr lang="ja-JP" altLang="en-US" dirty="0">
                <a:solidFill>
                  <a:schemeClr val="tx1">
                    <a:lumMod val="65000"/>
                    <a:lumOff val="35000"/>
                  </a:schemeClr>
                </a:solidFill>
                <a:latin typeface="BIZ UDPゴシック" panose="020B0400000000000000" pitchFamily="50" charset="-128"/>
                <a:ea typeface="BIZ UDPゴシック" panose="020B0400000000000000" pitchFamily="50" charset="-128"/>
              </a:rPr>
              <a:t>◁　玉子焼きの化学　▷　</a:t>
            </a:r>
            <a:endParaRPr lang="en-US" altLang="ja-JP"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a:lnSpc>
                <a:spcPts val="2600"/>
              </a:lnSpc>
            </a:pPr>
            <a:r>
              <a:rPr lang="ja-JP" altLang="en-US" dirty="0">
                <a:latin typeface="BIZ UDPゴシック" panose="020B0400000000000000" pitchFamily="50" charset="-128"/>
                <a:ea typeface="BIZ UDPゴシック" panose="020B0400000000000000" pitchFamily="50" charset="-128"/>
              </a:rPr>
              <a:t>　　</a:t>
            </a:r>
            <a:r>
              <a:rPr lang="ja-JP" altLang="en-US" dirty="0">
                <a:solidFill>
                  <a:schemeClr val="tx1">
                    <a:lumMod val="65000"/>
                    <a:lumOff val="35000"/>
                  </a:schemeClr>
                </a:solidFill>
              </a:rPr>
              <a:t>たんぱく質が熱凝固するには水分が必要です。塩を加えて焼くと変性で凝固が促進され固くな</a:t>
            </a:r>
            <a:endParaRPr lang="en-US" altLang="ja-JP" dirty="0">
              <a:solidFill>
                <a:schemeClr val="tx1">
                  <a:lumMod val="65000"/>
                  <a:lumOff val="35000"/>
                </a:schemeClr>
              </a:solidFill>
            </a:endParaRPr>
          </a:p>
          <a:p>
            <a:pPr>
              <a:lnSpc>
                <a:spcPts val="2600"/>
              </a:lnSpc>
            </a:pPr>
            <a:r>
              <a:rPr lang="en-US" altLang="ja-JP" dirty="0">
                <a:solidFill>
                  <a:schemeClr val="tx1">
                    <a:lumMod val="65000"/>
                    <a:lumOff val="35000"/>
                  </a:schemeClr>
                </a:solidFill>
              </a:rPr>
              <a:t> </a:t>
            </a:r>
            <a:r>
              <a:rPr lang="ja-JP" altLang="en-US" dirty="0">
                <a:solidFill>
                  <a:schemeClr val="tx1">
                    <a:lumMod val="65000"/>
                    <a:lumOff val="35000"/>
                  </a:schemeClr>
                </a:solidFill>
              </a:rPr>
              <a:t>　る。砂糖を加えると保水作用で水分の働きを抑えて熱変性を遅らせ柔らかくなる。さらに、だ</a:t>
            </a:r>
            <a:endParaRPr lang="en-US" altLang="ja-JP" dirty="0">
              <a:solidFill>
                <a:schemeClr val="tx1">
                  <a:lumMod val="65000"/>
                  <a:lumOff val="35000"/>
                </a:schemeClr>
              </a:solidFill>
            </a:endParaRPr>
          </a:p>
          <a:p>
            <a:pPr>
              <a:lnSpc>
                <a:spcPts val="2600"/>
              </a:lnSpc>
            </a:pPr>
            <a:r>
              <a:rPr lang="ja-JP" altLang="en-US" dirty="0">
                <a:solidFill>
                  <a:schemeClr val="tx1">
                    <a:lumMod val="65000"/>
                    <a:lumOff val="35000"/>
                  </a:schemeClr>
                </a:solidFill>
              </a:rPr>
              <a:t>　しを加えると熱変性がゆっくりと進み柔らかく、また仕上がりふんわりとなる。</a:t>
            </a:r>
            <a:endParaRPr lang="en-US" altLang="ja-JP" dirty="0">
              <a:solidFill>
                <a:schemeClr val="tx1">
                  <a:lumMod val="65000"/>
                  <a:lumOff val="35000"/>
                </a:schemeClr>
              </a:solidFill>
            </a:endParaRPr>
          </a:p>
          <a:p>
            <a:pPr>
              <a:lnSpc>
                <a:spcPts val="2600"/>
              </a:lnSpc>
            </a:pPr>
            <a:r>
              <a:rPr lang="ja-JP" altLang="en-US" dirty="0">
                <a:solidFill>
                  <a:schemeClr val="tx1">
                    <a:lumMod val="65000"/>
                    <a:lumOff val="35000"/>
                  </a:schemeClr>
                </a:solidFill>
                <a:latin typeface="BIZ UDPゴシック" panose="020B0400000000000000" pitchFamily="50" charset="-128"/>
                <a:ea typeface="BIZ UDPゴシック" panose="020B0400000000000000" pitchFamily="50" charset="-128"/>
              </a:rPr>
              <a:t>◁　メレンゲの化学　▷</a:t>
            </a:r>
            <a:endParaRPr lang="en-US" altLang="ja-JP" dirty="0">
              <a:solidFill>
                <a:schemeClr val="tx1">
                  <a:lumMod val="65000"/>
                  <a:lumOff val="35000"/>
                </a:schemeClr>
              </a:solidFill>
              <a:latin typeface="BIZ UDPゴシック" panose="020B0400000000000000" pitchFamily="50" charset="-128"/>
              <a:ea typeface="BIZ UDPゴシック" panose="020B0400000000000000" pitchFamily="50" charset="-128"/>
            </a:endParaRPr>
          </a:p>
          <a:p>
            <a:pPr>
              <a:lnSpc>
                <a:spcPts val="2600"/>
              </a:lnSpc>
            </a:pPr>
            <a:r>
              <a:rPr lang="ja-JP" altLang="en-US" dirty="0">
                <a:latin typeface="BIZ UDPゴシック" panose="020B0400000000000000" pitchFamily="50" charset="-128"/>
                <a:ea typeface="BIZ UDPゴシック" panose="020B0400000000000000" pitchFamily="50" charset="-128"/>
              </a:rPr>
              <a:t>　　</a:t>
            </a:r>
            <a:r>
              <a:rPr lang="ja-JP" altLang="en-US" dirty="0"/>
              <a:t>泡は水分を分離した卵の</a:t>
            </a:r>
            <a:r>
              <a:rPr lang="ja-JP" altLang="en-US" dirty="0">
                <a:solidFill>
                  <a:schemeClr val="tx1">
                    <a:lumMod val="65000"/>
                    <a:lumOff val="35000"/>
                  </a:schemeClr>
                </a:solidFill>
              </a:rPr>
              <a:t>タンパク質によって形造られる。泡立てて放置しておくと分離して</a:t>
            </a:r>
            <a:endParaRPr lang="en-US" altLang="ja-JP" dirty="0">
              <a:solidFill>
                <a:schemeClr val="tx1">
                  <a:lumMod val="65000"/>
                  <a:lumOff val="35000"/>
                </a:schemeClr>
              </a:solidFill>
            </a:endParaRPr>
          </a:p>
          <a:p>
            <a:pPr>
              <a:lnSpc>
                <a:spcPts val="2600"/>
              </a:lnSpc>
            </a:pPr>
            <a:r>
              <a:rPr lang="ja-JP" altLang="en-US" dirty="0">
                <a:solidFill>
                  <a:schemeClr val="tx1">
                    <a:lumMod val="65000"/>
                    <a:lumOff val="35000"/>
                  </a:schemeClr>
                </a:solidFill>
              </a:rPr>
              <a:t>　 しまい泡になったタンパク質が再び水分を吸って元の卵白が液状になる。　砂糖を加えると</a:t>
            </a:r>
            <a:endParaRPr lang="en-US" altLang="ja-JP" dirty="0">
              <a:solidFill>
                <a:schemeClr val="tx1">
                  <a:lumMod val="65000"/>
                  <a:lumOff val="35000"/>
                </a:schemeClr>
              </a:solidFill>
            </a:endParaRPr>
          </a:p>
          <a:p>
            <a:pPr>
              <a:lnSpc>
                <a:spcPts val="2600"/>
              </a:lnSpc>
            </a:pPr>
            <a:r>
              <a:rPr lang="ja-JP" altLang="en-US" dirty="0">
                <a:solidFill>
                  <a:schemeClr val="tx1">
                    <a:lumMod val="65000"/>
                    <a:lumOff val="35000"/>
                  </a:schemeClr>
                </a:solidFill>
              </a:rPr>
              <a:t>　 泡立てたときに、分離した水分をおさえる</a:t>
            </a:r>
            <a:r>
              <a:rPr lang="en-US" altLang="ja-JP" dirty="0">
                <a:solidFill>
                  <a:schemeClr val="tx1">
                    <a:lumMod val="65000"/>
                    <a:lumOff val="35000"/>
                  </a:schemeClr>
                </a:solidFill>
              </a:rPr>
              <a:t>(</a:t>
            </a:r>
            <a:r>
              <a:rPr lang="ja-JP" altLang="en-US" dirty="0">
                <a:solidFill>
                  <a:schemeClr val="tx1">
                    <a:lumMod val="65000"/>
                    <a:lumOff val="35000"/>
                  </a:schemeClr>
                </a:solidFill>
              </a:rPr>
              <a:t>砂糖に保水させる</a:t>
            </a:r>
            <a:r>
              <a:rPr lang="en-US" altLang="ja-JP" dirty="0">
                <a:solidFill>
                  <a:schemeClr val="tx1">
                    <a:lumMod val="65000"/>
                    <a:lumOff val="35000"/>
                  </a:schemeClr>
                </a:solidFill>
              </a:rPr>
              <a:t>)</a:t>
            </a:r>
            <a:r>
              <a:rPr lang="ja-JP" altLang="en-US" dirty="0">
                <a:solidFill>
                  <a:schemeClr val="tx1">
                    <a:lumMod val="65000"/>
                    <a:lumOff val="35000"/>
                  </a:schemeClr>
                </a:solidFill>
              </a:rPr>
              <a:t>ことで、タンパク質が水分を再</a:t>
            </a:r>
            <a:endParaRPr lang="en-US" altLang="ja-JP" dirty="0">
              <a:solidFill>
                <a:schemeClr val="tx1">
                  <a:lumMod val="65000"/>
                  <a:lumOff val="35000"/>
                </a:schemeClr>
              </a:solidFill>
            </a:endParaRPr>
          </a:p>
          <a:p>
            <a:pPr>
              <a:lnSpc>
                <a:spcPts val="2600"/>
              </a:lnSpc>
            </a:pPr>
            <a:r>
              <a:rPr lang="ja-JP" altLang="en-US" dirty="0">
                <a:solidFill>
                  <a:schemeClr val="tx1">
                    <a:lumMod val="65000"/>
                    <a:lumOff val="35000"/>
                  </a:schemeClr>
                </a:solidFill>
              </a:rPr>
              <a:t>　 び吸収できないようにする。卵白を泡立てる時にコーンスターチを入れると、気泡の安定性が</a:t>
            </a:r>
            <a:endParaRPr lang="en-US" altLang="ja-JP" dirty="0">
              <a:solidFill>
                <a:schemeClr val="tx1">
                  <a:lumMod val="65000"/>
                  <a:lumOff val="35000"/>
                </a:schemeClr>
              </a:solidFill>
            </a:endParaRPr>
          </a:p>
          <a:p>
            <a:pPr>
              <a:lnSpc>
                <a:spcPts val="2600"/>
              </a:lnSpc>
            </a:pPr>
            <a:r>
              <a:rPr lang="ja-JP" altLang="en-US" dirty="0">
                <a:solidFill>
                  <a:schemeClr val="tx1">
                    <a:lumMod val="65000"/>
                    <a:lumOff val="35000"/>
                  </a:schemeClr>
                </a:solidFill>
              </a:rPr>
              <a:t>　 高まります。コーンスターチは卵白に含まれるたんぱく質と結合して、泡の壁を強化する役割</a:t>
            </a:r>
            <a:endParaRPr lang="en-US" altLang="ja-JP" dirty="0">
              <a:solidFill>
                <a:schemeClr val="tx1">
                  <a:lumMod val="65000"/>
                  <a:lumOff val="35000"/>
                </a:schemeClr>
              </a:solidFill>
            </a:endParaRPr>
          </a:p>
          <a:p>
            <a:pPr>
              <a:lnSpc>
                <a:spcPts val="2600"/>
              </a:lnSpc>
            </a:pPr>
            <a:r>
              <a:rPr lang="ja-JP" altLang="en-US" dirty="0">
                <a:solidFill>
                  <a:schemeClr val="tx1">
                    <a:lumMod val="65000"/>
                    <a:lumOff val="35000"/>
                  </a:schemeClr>
                </a:solidFill>
              </a:rPr>
              <a:t>　があります。また、コーンスターチは水分を吸収して、泡が崩れにくくなります。卵白の泡立</a:t>
            </a:r>
            <a:endParaRPr lang="en-US" altLang="ja-JP" dirty="0">
              <a:solidFill>
                <a:schemeClr val="tx1">
                  <a:lumMod val="65000"/>
                  <a:lumOff val="35000"/>
                </a:schemeClr>
              </a:solidFill>
            </a:endParaRPr>
          </a:p>
          <a:p>
            <a:pPr>
              <a:lnSpc>
                <a:spcPts val="2600"/>
              </a:lnSpc>
            </a:pPr>
            <a:r>
              <a:rPr lang="ja-JP" altLang="en-US" dirty="0">
                <a:solidFill>
                  <a:schemeClr val="tx1">
                    <a:lumMod val="65000"/>
                    <a:lumOff val="35000"/>
                  </a:schemeClr>
                </a:solidFill>
              </a:rPr>
              <a:t>　てには、他にも砂糖や温度や粘度、酢なども砂糖や油脂などが影響します</a:t>
            </a:r>
            <a:r>
              <a:rPr lang="ja-JP" altLang="en-US" dirty="0"/>
              <a:t>。</a:t>
            </a:r>
          </a:p>
        </p:txBody>
      </p:sp>
    </p:spTree>
    <p:extLst>
      <p:ext uri="{BB962C8B-B14F-4D97-AF65-F5344CB8AC3E}">
        <p14:creationId xmlns:p14="http://schemas.microsoft.com/office/powerpoint/2010/main" val="3503225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xmlns="" id="{E2D22118-9019-16D7-AA5B-A0783FB13CEE}"/>
              </a:ext>
            </a:extLst>
          </p:cNvPr>
          <p:cNvSpPr/>
          <p:nvPr/>
        </p:nvSpPr>
        <p:spPr>
          <a:xfrm>
            <a:off x="736600" y="3689260"/>
            <a:ext cx="10674350" cy="2643394"/>
          </a:xfrm>
          <a:prstGeom prst="rect">
            <a:avLst/>
          </a:prstGeo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xmlns="" id="{73B8D12F-8E9B-6F64-32B5-719032FCF8B0}"/>
              </a:ext>
            </a:extLst>
          </p:cNvPr>
          <p:cNvSpPr/>
          <p:nvPr/>
        </p:nvSpPr>
        <p:spPr>
          <a:xfrm>
            <a:off x="736600" y="1238451"/>
            <a:ext cx="10661650" cy="2284074"/>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xmlns="" id="{0716BB87-E2D3-73DE-AE7E-73979E3E86E8}"/>
              </a:ext>
            </a:extLst>
          </p:cNvPr>
          <p:cNvSpPr/>
          <p:nvPr/>
        </p:nvSpPr>
        <p:spPr>
          <a:xfrm>
            <a:off x="679450" y="276225"/>
            <a:ext cx="10674350" cy="6508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n>
                <a:solidFill>
                  <a:schemeClr val="tx1">
                    <a:lumMod val="50000"/>
                    <a:lumOff val="50000"/>
                  </a:schemeClr>
                </a:solidFill>
              </a:ln>
            </a:endParaRPr>
          </a:p>
        </p:txBody>
      </p:sp>
      <p:sp>
        <p:nvSpPr>
          <p:cNvPr id="2" name="タイトル 1">
            <a:extLst>
              <a:ext uri="{FF2B5EF4-FFF2-40B4-BE49-F238E27FC236}">
                <a16:creationId xmlns:a16="http://schemas.microsoft.com/office/drawing/2014/main" xmlns="" id="{9B244587-4E68-4344-3010-AE5CBC58F05B}"/>
              </a:ext>
            </a:extLst>
          </p:cNvPr>
          <p:cNvSpPr>
            <a:spLocks noGrp="1"/>
          </p:cNvSpPr>
          <p:nvPr>
            <p:ph type="title"/>
          </p:nvPr>
        </p:nvSpPr>
        <p:spPr>
          <a:xfrm>
            <a:off x="1016000" y="365125"/>
            <a:ext cx="10337800" cy="561975"/>
          </a:xfrm>
        </p:spPr>
        <p:txBody>
          <a:bodyPr>
            <a:normAutofit/>
          </a:bodyPr>
          <a:lstStyle/>
          <a:p>
            <a:pPr algn="ctr"/>
            <a:r>
              <a:rPr kumimoji="1" lang="ja-JP" altLang="en-US" sz="2800" dirty="0">
                <a:solidFill>
                  <a:schemeClr val="tx1">
                    <a:lumMod val="65000"/>
                    <a:lumOff val="35000"/>
                  </a:schemeClr>
                </a:solidFill>
                <a:latin typeface="BIZ UDPゴシック" panose="020B0400000000000000" pitchFamily="50" charset="-128"/>
                <a:ea typeface="BIZ UDPゴシック" panose="020B0400000000000000" pitchFamily="50" charset="-128"/>
              </a:rPr>
              <a:t>◇料理は化学　</a:t>
            </a:r>
            <a:r>
              <a:rPr lang="en-US" altLang="ja-JP" sz="2800" dirty="0">
                <a:solidFill>
                  <a:schemeClr val="tx1">
                    <a:lumMod val="65000"/>
                    <a:lumOff val="35000"/>
                  </a:schemeClr>
                </a:solidFill>
                <a:latin typeface="BIZ UDPゴシック" panose="020B0400000000000000" pitchFamily="50" charset="-128"/>
                <a:ea typeface="BIZ UDPゴシック" panose="020B0400000000000000" pitchFamily="50" charset="-128"/>
              </a:rPr>
              <a:t>2</a:t>
            </a:r>
            <a:endParaRPr kumimoji="1" lang="ja-JP" altLang="en-US" sz="2800" dirty="0">
              <a:solidFill>
                <a:schemeClr val="tx1">
                  <a:lumMod val="65000"/>
                  <a:lumOff val="35000"/>
                </a:schemeClr>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xmlns="" id="{96CAEFB5-362A-B408-B879-ADF3D5F2DF92}"/>
              </a:ext>
            </a:extLst>
          </p:cNvPr>
          <p:cNvSpPr txBox="1"/>
          <p:nvPr/>
        </p:nvSpPr>
        <p:spPr>
          <a:xfrm>
            <a:off x="844616" y="1238451"/>
            <a:ext cx="10439400" cy="2545377"/>
          </a:xfrm>
          <a:prstGeom prst="rect">
            <a:avLst/>
          </a:prstGeom>
          <a:noFill/>
        </p:spPr>
        <p:txBody>
          <a:bodyPr wrap="square">
            <a:spAutoFit/>
          </a:bodyPr>
          <a:lstStyle/>
          <a:p>
            <a:pPr>
              <a:lnSpc>
                <a:spcPct val="150000"/>
              </a:lnSpc>
            </a:pPr>
            <a:r>
              <a:rPr lang="ja-JP" altLang="en-US" b="1" dirty="0">
                <a:solidFill>
                  <a:schemeClr val="tx1">
                    <a:lumMod val="65000"/>
                    <a:lumOff val="35000"/>
                  </a:schemeClr>
                </a:solidFill>
                <a:latin typeface="游ゴシック Medium" panose="020B0500000000000000" pitchFamily="50" charset="-128"/>
                <a:ea typeface="游ゴシック Medium" panose="020B0500000000000000" pitchFamily="50" charset="-128"/>
              </a:rPr>
              <a:t>▷料理が化学なら、料理人は化学者なんでしょうか？　・・・いいえ違います</a:t>
            </a:r>
            <a:r>
              <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rPr>
              <a:t>。</a:t>
            </a:r>
          </a:p>
          <a:p>
            <a:pPr>
              <a:lnSpc>
                <a:spcPct val="150000"/>
              </a:lnSpc>
            </a:pPr>
            <a:r>
              <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rPr>
              <a:t> ・化学者は物質の変化の謎を研究によって解明します。　一方、料理人はその解明された</a:t>
            </a:r>
            <a:endParaRPr lang="en-US" altLang="ja-JP"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a:p>
            <a:pPr>
              <a:lnSpc>
                <a:spcPct val="150000"/>
              </a:lnSpc>
            </a:pPr>
            <a:r>
              <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rPr>
              <a:t>　化学を使って食材を美味しく変化させます。</a:t>
            </a:r>
          </a:p>
          <a:p>
            <a:pPr>
              <a:lnSpc>
                <a:spcPct val="150000"/>
              </a:lnSpc>
            </a:pPr>
            <a:r>
              <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rPr>
              <a:t>・ 技法（調理技術）だけ知っていて、なぜそうなるのか化学を知らずに行なっている料理人が</a:t>
            </a:r>
            <a:endParaRPr lang="en-US" altLang="ja-JP"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a:p>
            <a:pPr>
              <a:lnSpc>
                <a:spcPct val="150000"/>
              </a:lnSpc>
            </a:pPr>
            <a:r>
              <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rPr>
              <a:t>　ほとんどです。　（私も含めて</a:t>
            </a:r>
            <a:r>
              <a:rPr lang="en-US" altLang="ja-JP" dirty="0">
                <a:solidFill>
                  <a:schemeClr val="tx1">
                    <a:lumMod val="65000"/>
                    <a:lumOff val="35000"/>
                  </a:schemeClr>
                </a:solidFill>
                <a:latin typeface="游ゴシック Medium" panose="020B0500000000000000" pitchFamily="50" charset="-128"/>
                <a:ea typeface="游ゴシック Medium" panose="020B0500000000000000" pitchFamily="50" charset="-128"/>
              </a:rPr>
              <a:t>,</a:t>
            </a:r>
            <a:r>
              <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rPr>
              <a:t>　悪しからず</a:t>
            </a:r>
            <a:r>
              <a:rPr lang="en-US" altLang="ja-JP" dirty="0">
                <a:solidFill>
                  <a:schemeClr val="tx1">
                    <a:lumMod val="65000"/>
                    <a:lumOff val="35000"/>
                  </a:schemeClr>
                </a:solidFill>
                <a:latin typeface="游ゴシック Medium" panose="020B0500000000000000" pitchFamily="50" charset="-128"/>
                <a:ea typeface="游ゴシック Medium" panose="020B0500000000000000" pitchFamily="50" charset="-128"/>
              </a:rPr>
              <a:t>…</a:t>
            </a:r>
            <a:r>
              <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rPr>
              <a:t>）</a:t>
            </a:r>
            <a:endParaRPr lang="en-US" altLang="ja-JP"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a:p>
            <a:pPr>
              <a:lnSpc>
                <a:spcPct val="150000"/>
              </a:lnSpc>
            </a:pPr>
            <a:endPar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p:txBody>
      </p:sp>
      <p:sp>
        <p:nvSpPr>
          <p:cNvPr id="7" name="テキスト ボックス 6">
            <a:extLst>
              <a:ext uri="{FF2B5EF4-FFF2-40B4-BE49-F238E27FC236}">
                <a16:creationId xmlns:a16="http://schemas.microsoft.com/office/drawing/2014/main" xmlns="" id="{51860958-9CEE-29E8-3A7B-E9DFEE7DD0B2}"/>
              </a:ext>
            </a:extLst>
          </p:cNvPr>
          <p:cNvSpPr txBox="1"/>
          <p:nvPr/>
        </p:nvSpPr>
        <p:spPr>
          <a:xfrm>
            <a:off x="736600" y="3824494"/>
            <a:ext cx="10718800" cy="2545377"/>
          </a:xfrm>
          <a:prstGeom prst="rect">
            <a:avLst/>
          </a:prstGeom>
          <a:noFill/>
        </p:spPr>
        <p:txBody>
          <a:bodyPr wrap="square">
            <a:spAutoFit/>
          </a:bodyPr>
          <a:lstStyle/>
          <a:p>
            <a:pPr>
              <a:lnSpc>
                <a:spcPct val="150000"/>
              </a:lnSpc>
            </a:pPr>
            <a:r>
              <a:rPr lang="ja-JP" altLang="en-US" b="1" dirty="0">
                <a:solidFill>
                  <a:schemeClr val="tx1">
                    <a:lumMod val="65000"/>
                    <a:lumOff val="35000"/>
                  </a:schemeClr>
                </a:solidFill>
                <a:latin typeface="游ゴシック Medium" panose="020B0500000000000000" pitchFamily="50" charset="-128"/>
                <a:ea typeface="游ゴシック Medium" panose="020B0500000000000000" pitchFamily="50" charset="-128"/>
              </a:rPr>
              <a:t>▷分子ガストロノミー</a:t>
            </a:r>
            <a:endParaRPr lang="en-US" altLang="ja-JP" b="1"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a:p>
            <a:pPr>
              <a:lnSpc>
                <a:spcPct val="150000"/>
              </a:lnSpc>
            </a:pPr>
            <a:r>
              <a:rPr lang="ja-JP" altLang="en-US" b="1" dirty="0">
                <a:solidFill>
                  <a:schemeClr val="tx1">
                    <a:lumMod val="65000"/>
                    <a:lumOff val="35000"/>
                  </a:schemeClr>
                </a:solidFill>
                <a:latin typeface="游ゴシック Medium" panose="020B0500000000000000" pitchFamily="50" charset="-128"/>
                <a:ea typeface="游ゴシック Medium" panose="020B0500000000000000" pitchFamily="50" charset="-128"/>
              </a:rPr>
              <a:t>　</a:t>
            </a:r>
            <a:r>
              <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rPr>
              <a:t>分子ガストロノミーとは、調理を物理的、化学的に解析した科学的学問分野である。分子美食</a:t>
            </a:r>
            <a:endParaRPr lang="en-US" altLang="ja-JP"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a:p>
            <a:pPr>
              <a:lnSpc>
                <a:spcPct val="150000"/>
              </a:lnSpc>
            </a:pPr>
            <a:r>
              <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rPr>
              <a:t>  </a:t>
            </a:r>
            <a:r>
              <a:rPr lang="en-US" altLang="ja-JP" dirty="0">
                <a:solidFill>
                  <a:schemeClr val="tx1">
                    <a:lumMod val="65000"/>
                    <a:lumOff val="35000"/>
                  </a:schemeClr>
                </a:solidFill>
                <a:latin typeface="游ゴシック Medium" panose="020B0500000000000000" pitchFamily="50" charset="-128"/>
                <a:ea typeface="游ゴシック Medium" panose="020B0500000000000000" pitchFamily="50" charset="-128"/>
              </a:rPr>
              <a:t> </a:t>
            </a:r>
            <a:r>
              <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rPr>
              <a:t>学と訳されることもある</a:t>
            </a:r>
            <a:r>
              <a:rPr lang="en-US" altLang="ja-JP" dirty="0">
                <a:solidFill>
                  <a:schemeClr val="tx1">
                    <a:lumMod val="65000"/>
                    <a:lumOff val="35000"/>
                  </a:schemeClr>
                </a:solidFill>
                <a:latin typeface="游ゴシック Medium" panose="020B0500000000000000" pitchFamily="50" charset="-128"/>
                <a:ea typeface="游ゴシック Medium" panose="020B0500000000000000" pitchFamily="50" charset="-128"/>
              </a:rPr>
              <a:t>｡</a:t>
            </a:r>
            <a:r>
              <a:rPr lang="ja-JP" altLang="en-US" sz="1400" dirty="0">
                <a:solidFill>
                  <a:schemeClr val="tx1">
                    <a:lumMod val="65000"/>
                    <a:lumOff val="35000"/>
                  </a:schemeClr>
                </a:solidFill>
                <a:latin typeface="游ゴシック Medium" panose="020B0500000000000000" pitchFamily="50" charset="-128"/>
                <a:ea typeface="游ゴシック Medium" panose="020B0500000000000000" pitchFamily="50" charset="-128"/>
              </a:rPr>
              <a:t>（</a:t>
            </a:r>
            <a:r>
              <a:rPr lang="en-US" altLang="ja-JP" sz="1400" dirty="0">
                <a:solidFill>
                  <a:schemeClr val="tx1">
                    <a:lumMod val="65000"/>
                    <a:lumOff val="35000"/>
                  </a:schemeClr>
                </a:solidFill>
                <a:latin typeface="游ゴシック Medium" panose="020B0500000000000000" pitchFamily="50" charset="-128"/>
                <a:ea typeface="游ゴシック Medium" panose="020B0500000000000000" pitchFamily="50" charset="-128"/>
              </a:rPr>
              <a:t>Wikipedia</a:t>
            </a:r>
            <a:r>
              <a:rPr lang="ja-JP" altLang="en-US" sz="1400" dirty="0">
                <a:solidFill>
                  <a:schemeClr val="tx1">
                    <a:lumMod val="65000"/>
                    <a:lumOff val="35000"/>
                  </a:schemeClr>
                </a:solidFill>
                <a:latin typeface="游ゴシック Medium" panose="020B0500000000000000" pitchFamily="50" charset="-128"/>
                <a:ea typeface="游ゴシック Medium" panose="020B0500000000000000" pitchFamily="50" charset="-128"/>
              </a:rPr>
              <a:t>より）　</a:t>
            </a:r>
            <a:r>
              <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rPr>
              <a:t>スペインのカタアルーニャ地方のレストラン</a:t>
            </a:r>
            <a:r>
              <a:rPr lang="en-US" altLang="ja-JP" dirty="0">
                <a:solidFill>
                  <a:schemeClr val="tx1">
                    <a:lumMod val="65000"/>
                    <a:lumOff val="35000"/>
                  </a:schemeClr>
                </a:solidFill>
                <a:latin typeface="游ゴシック Medium" panose="020B0500000000000000" pitchFamily="50" charset="-128"/>
                <a:ea typeface="游ゴシック Medium" panose="020B0500000000000000" pitchFamily="50" charset="-128"/>
              </a:rPr>
              <a:t>『</a:t>
            </a:r>
            <a:r>
              <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rPr>
              <a:t>エル･</a:t>
            </a:r>
            <a:endParaRPr lang="en-US" altLang="ja-JP"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a:p>
            <a:pPr>
              <a:lnSpc>
                <a:spcPct val="150000"/>
              </a:lnSpc>
            </a:pPr>
            <a:r>
              <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rPr>
              <a:t>　ブジ</a:t>
            </a:r>
            <a:r>
              <a:rPr lang="en-US" altLang="ja-JP" dirty="0">
                <a:solidFill>
                  <a:schemeClr val="tx1">
                    <a:lumMod val="65000"/>
                    <a:lumOff val="35000"/>
                  </a:schemeClr>
                </a:solidFill>
                <a:latin typeface="游ゴシック Medium" panose="020B0500000000000000" pitchFamily="50" charset="-128"/>
                <a:ea typeface="游ゴシック Medium" panose="020B0500000000000000" pitchFamily="50" charset="-128"/>
              </a:rPr>
              <a:t>』(2014</a:t>
            </a:r>
            <a:r>
              <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rPr>
              <a:t>年閉店</a:t>
            </a:r>
            <a:r>
              <a:rPr lang="en-US" altLang="ja-JP" dirty="0">
                <a:solidFill>
                  <a:schemeClr val="tx1">
                    <a:lumMod val="65000"/>
                    <a:lumOff val="35000"/>
                  </a:schemeClr>
                </a:solidFill>
                <a:latin typeface="游ゴシック Medium" panose="020B0500000000000000" pitchFamily="50" charset="-128"/>
                <a:ea typeface="游ゴシック Medium" panose="020B0500000000000000" pitchFamily="50" charset="-128"/>
              </a:rPr>
              <a:t>)</a:t>
            </a:r>
            <a:r>
              <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rPr>
              <a:t>は学者と実験を重ね、この分子料理を提供し、予約の取れないレストラン</a:t>
            </a:r>
            <a:endParaRPr lang="en-US" altLang="ja-JP"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a:p>
            <a:pPr>
              <a:lnSpc>
                <a:spcPct val="150000"/>
              </a:lnSpc>
            </a:pPr>
            <a:r>
              <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rPr>
              <a:t>　として有名でした。エスプーマやアルギン酸カプセル（人造イクラ）を使った調理科学や、醤</a:t>
            </a:r>
            <a:endParaRPr lang="en-US" altLang="ja-JP"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a:p>
            <a:pPr>
              <a:lnSpc>
                <a:spcPct val="150000"/>
              </a:lnSpc>
            </a:pPr>
            <a:r>
              <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rPr>
              <a:t>　油や柚子など日本の食材を使った斬新な西洋料理で人気を博した。</a:t>
            </a:r>
          </a:p>
        </p:txBody>
      </p:sp>
      <p:pic>
        <p:nvPicPr>
          <p:cNvPr id="11" name="図 10">
            <a:extLst>
              <a:ext uri="{FF2B5EF4-FFF2-40B4-BE49-F238E27FC236}">
                <a16:creationId xmlns:a16="http://schemas.microsoft.com/office/drawing/2014/main" xmlns="" id="{0412B3AE-0FC2-005E-C7E8-02C7CB956568}"/>
              </a:ext>
            </a:extLst>
          </p:cNvPr>
          <p:cNvPicPr>
            <a:picLocks noChangeAspect="1"/>
          </p:cNvPicPr>
          <p:nvPr/>
        </p:nvPicPr>
        <p:blipFill>
          <a:blip r:embed="rId2"/>
          <a:stretch>
            <a:fillRect/>
          </a:stretch>
        </p:blipFill>
        <p:spPr>
          <a:xfrm>
            <a:off x="9406766" y="352292"/>
            <a:ext cx="1877250" cy="1376650"/>
          </a:xfrm>
          <a:prstGeom prst="rect">
            <a:avLst/>
          </a:prstGeom>
        </p:spPr>
      </p:pic>
    </p:spTree>
    <p:extLst>
      <p:ext uri="{BB962C8B-B14F-4D97-AF65-F5344CB8AC3E}">
        <p14:creationId xmlns:p14="http://schemas.microsoft.com/office/powerpoint/2010/main" val="4219313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xmlns="" id="{C0FD5DD8-D767-BF9F-C166-C73D8BC493BA}"/>
              </a:ext>
            </a:extLst>
          </p:cNvPr>
          <p:cNvSpPr/>
          <p:nvPr/>
        </p:nvSpPr>
        <p:spPr>
          <a:xfrm>
            <a:off x="838200" y="3992442"/>
            <a:ext cx="10515600" cy="2634628"/>
          </a:xfrm>
          <a:prstGeom prst="rect">
            <a:avLst/>
          </a:prstGeom>
          <a:ln>
            <a:solidFill>
              <a:schemeClr val="accent2"/>
            </a:solidFill>
          </a:ln>
          <a:effectLst/>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a:t> </a:t>
            </a:r>
            <a:endParaRPr kumimoji="1" lang="en-US" altLang="ja-JP" dirty="0"/>
          </a:p>
        </p:txBody>
      </p:sp>
      <p:sp>
        <p:nvSpPr>
          <p:cNvPr id="7" name="正方形/長方形 6">
            <a:extLst>
              <a:ext uri="{FF2B5EF4-FFF2-40B4-BE49-F238E27FC236}">
                <a16:creationId xmlns:a16="http://schemas.microsoft.com/office/drawing/2014/main" xmlns="" id="{707DA5BD-657E-DAC2-F19B-6CAC43486627}"/>
              </a:ext>
            </a:extLst>
          </p:cNvPr>
          <p:cNvSpPr/>
          <p:nvPr/>
        </p:nvSpPr>
        <p:spPr>
          <a:xfrm>
            <a:off x="868679" y="1208545"/>
            <a:ext cx="10479505" cy="2544735"/>
          </a:xfrm>
          <a:prstGeom prst="rect">
            <a:avLst/>
          </a:pr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xmlns="" id="{E5F7AAAE-F881-5356-E42F-C940D1367110}"/>
              </a:ext>
            </a:extLst>
          </p:cNvPr>
          <p:cNvSpPr/>
          <p:nvPr/>
        </p:nvSpPr>
        <p:spPr>
          <a:xfrm>
            <a:off x="868680" y="321660"/>
            <a:ext cx="10515600" cy="638670"/>
          </a:xfrm>
          <a:prstGeom prst="rect">
            <a:avLst/>
          </a:prstGeo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xmlns="" id="{A14AA106-8A37-2810-AF47-AD1EDF437ADA}"/>
              </a:ext>
            </a:extLst>
          </p:cNvPr>
          <p:cNvSpPr>
            <a:spLocks noGrp="1"/>
          </p:cNvSpPr>
          <p:nvPr>
            <p:ph type="title"/>
          </p:nvPr>
        </p:nvSpPr>
        <p:spPr>
          <a:xfrm>
            <a:off x="838200" y="230930"/>
            <a:ext cx="10515600" cy="775072"/>
          </a:xfrm>
        </p:spPr>
        <p:txBody>
          <a:bodyPr>
            <a:normAutofit/>
          </a:bodyPr>
          <a:lstStyle/>
          <a:p>
            <a:pPr algn="ctr"/>
            <a:r>
              <a:rPr kumimoji="1" lang="ja-JP" altLang="en-US" sz="2800" dirty="0">
                <a:solidFill>
                  <a:schemeClr val="tx1">
                    <a:lumMod val="65000"/>
                    <a:lumOff val="35000"/>
                  </a:schemeClr>
                </a:solidFill>
                <a:latin typeface="BIZ UDPゴシック" panose="020B0400000000000000" pitchFamily="50" charset="-128"/>
                <a:ea typeface="BIZ UDPゴシック" panose="020B0400000000000000" pitchFamily="50" charset="-128"/>
              </a:rPr>
              <a:t>◇</a:t>
            </a:r>
            <a:r>
              <a:rPr kumimoji="1" lang="ja-JP" altLang="en-US" sz="2800" spc="1160" dirty="0">
                <a:solidFill>
                  <a:schemeClr val="tx1">
                    <a:lumMod val="65000"/>
                    <a:lumOff val="35000"/>
                  </a:schemeClr>
                </a:solidFill>
                <a:latin typeface="BIZ UDPゴシック" panose="020B0400000000000000" pitchFamily="50" charset="-128"/>
                <a:ea typeface="BIZ UDPゴシック" panose="020B0400000000000000" pitchFamily="50" charset="-128"/>
              </a:rPr>
              <a:t>最後に</a:t>
            </a:r>
          </a:p>
        </p:txBody>
      </p:sp>
      <p:sp>
        <p:nvSpPr>
          <p:cNvPr id="3" name="コンテンツ プレースホルダー 2">
            <a:extLst>
              <a:ext uri="{FF2B5EF4-FFF2-40B4-BE49-F238E27FC236}">
                <a16:creationId xmlns:a16="http://schemas.microsoft.com/office/drawing/2014/main" xmlns="" id="{F6738428-76B7-7E07-FD40-6C756EC2191D}"/>
              </a:ext>
            </a:extLst>
          </p:cNvPr>
          <p:cNvSpPr>
            <a:spLocks noGrp="1"/>
          </p:cNvSpPr>
          <p:nvPr>
            <p:ph idx="1"/>
          </p:nvPr>
        </p:nvSpPr>
        <p:spPr>
          <a:xfrm>
            <a:off x="868681" y="1208545"/>
            <a:ext cx="10454640" cy="2634628"/>
          </a:xfrm>
        </p:spPr>
        <p:txBody>
          <a:bodyPr>
            <a:normAutofit fontScale="92500"/>
          </a:bodyPr>
          <a:lstStyle/>
          <a:p>
            <a:pPr marL="0" indent="0">
              <a:lnSpc>
                <a:spcPts val="2400"/>
              </a:lnSpc>
              <a:buNone/>
            </a:pPr>
            <a:r>
              <a:rPr lang="ja-JP" altLang="en-US" sz="2000" dirty="0">
                <a:solidFill>
                  <a:schemeClr val="tx1">
                    <a:lumMod val="65000"/>
                    <a:lumOff val="35000"/>
                  </a:schemeClr>
                </a:solidFill>
                <a:latin typeface="游ゴシック Medium" panose="020B0500000000000000" pitchFamily="50" charset="-128"/>
                <a:ea typeface="游ゴシック Medium" panose="020B0500000000000000" pitchFamily="50" charset="-128"/>
              </a:rPr>
              <a:t>北海道食文化研究</a:t>
            </a:r>
            <a:r>
              <a:rPr kumimoji="1" lang="ja-JP" altLang="en-US" sz="2000" dirty="0">
                <a:solidFill>
                  <a:schemeClr val="tx1">
                    <a:lumMod val="65000"/>
                    <a:lumOff val="35000"/>
                  </a:schemeClr>
                </a:solidFill>
                <a:latin typeface="游ゴシック Medium" panose="020B0500000000000000" pitchFamily="50" charset="-128"/>
                <a:ea typeface="游ゴシック Medium" panose="020B0500000000000000" pitchFamily="50" charset="-128"/>
              </a:rPr>
              <a:t>会の設立趣旨</a:t>
            </a:r>
          </a:p>
          <a:p>
            <a:pPr marL="0" indent="0">
              <a:lnSpc>
                <a:spcPts val="2400"/>
              </a:lnSpc>
              <a:buNone/>
            </a:pPr>
            <a:r>
              <a:rPr kumimoji="1" lang="ja-JP" altLang="en-US" sz="1800" dirty="0">
                <a:solidFill>
                  <a:schemeClr val="tx1">
                    <a:lumMod val="65000"/>
                    <a:lumOff val="35000"/>
                  </a:schemeClr>
                </a:solidFill>
                <a:latin typeface="游ゴシック Medium" panose="020B0500000000000000" pitchFamily="50" charset="-128"/>
                <a:ea typeface="游ゴシック Medium" panose="020B0500000000000000" pitchFamily="50" charset="-128"/>
              </a:rPr>
              <a:t>  </a:t>
            </a:r>
            <a:r>
              <a:rPr lang="ja-JP" altLang="en-US" sz="1800" dirty="0">
                <a:solidFill>
                  <a:schemeClr val="tx1">
                    <a:lumMod val="65000"/>
                    <a:lumOff val="35000"/>
                  </a:schemeClr>
                </a:solidFill>
                <a:latin typeface="游ゴシック Medium" panose="020B0500000000000000" pitchFamily="50" charset="-128"/>
                <a:ea typeface="游ゴシック Medium" panose="020B0500000000000000" pitchFamily="50" charset="-128"/>
              </a:rPr>
              <a:t>  </a:t>
            </a:r>
            <a:r>
              <a:rPr kumimoji="1" lang="ja-JP" altLang="en-US" sz="1800" dirty="0">
                <a:solidFill>
                  <a:schemeClr val="tx1">
                    <a:lumMod val="65000"/>
                    <a:lumOff val="35000"/>
                  </a:schemeClr>
                </a:solidFill>
                <a:latin typeface="游ゴシック Medium" panose="020B0500000000000000" pitchFamily="50" charset="-128"/>
                <a:ea typeface="游ゴシック Medium" panose="020B0500000000000000" pitchFamily="50" charset="-128"/>
              </a:rPr>
              <a:t>北海道大学の研究者と、北の料理人が一堂に会し、食について共に考え、科学的な分析を加えながら、</a:t>
            </a:r>
            <a:endParaRPr kumimoji="1" lang="en-US" altLang="ja-JP" sz="1800"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a:p>
            <a:pPr marL="0" indent="0">
              <a:lnSpc>
                <a:spcPts val="2400"/>
              </a:lnSpc>
              <a:buNone/>
            </a:pPr>
            <a:r>
              <a:rPr lang="ja-JP" altLang="en-US" sz="1800" dirty="0">
                <a:solidFill>
                  <a:schemeClr val="tx1">
                    <a:lumMod val="65000"/>
                    <a:lumOff val="35000"/>
                  </a:schemeClr>
                </a:solidFill>
                <a:latin typeface="游ゴシック Medium" panose="020B0500000000000000" pitchFamily="50" charset="-128"/>
                <a:ea typeface="游ゴシック Medium" panose="020B0500000000000000" pitchFamily="50" charset="-128"/>
              </a:rPr>
              <a:t>　 北</a:t>
            </a:r>
            <a:r>
              <a:rPr kumimoji="1" lang="ja-JP" altLang="en-US" sz="1800" dirty="0">
                <a:solidFill>
                  <a:schemeClr val="tx1">
                    <a:lumMod val="65000"/>
                    <a:lumOff val="35000"/>
                  </a:schemeClr>
                </a:solidFill>
                <a:latin typeface="游ゴシック Medium" panose="020B0500000000000000" pitchFamily="50" charset="-128"/>
                <a:ea typeface="游ゴシック Medium" panose="020B0500000000000000" pitchFamily="50" charset="-128"/>
              </a:rPr>
              <a:t>海 道の食の歴史と、食を取り巻く環境を再認識し、我々北海道の食文化と調理技術、食の近未来を</a:t>
            </a:r>
            <a:endParaRPr kumimoji="1" lang="en-US" altLang="ja-JP" sz="1800"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a:p>
            <a:pPr marL="0" indent="0">
              <a:lnSpc>
                <a:spcPts val="2400"/>
              </a:lnSpc>
              <a:buNone/>
            </a:pPr>
            <a:r>
              <a:rPr lang="ja-JP" altLang="en-US" sz="1800" dirty="0">
                <a:solidFill>
                  <a:schemeClr val="tx1">
                    <a:lumMod val="65000"/>
                    <a:lumOff val="35000"/>
                  </a:schemeClr>
                </a:solidFill>
                <a:latin typeface="游ゴシック Medium" panose="020B0500000000000000" pitchFamily="50" charset="-128"/>
                <a:ea typeface="游ゴシック Medium" panose="020B0500000000000000" pitchFamily="50" charset="-128"/>
              </a:rPr>
              <a:t>　 </a:t>
            </a:r>
            <a:r>
              <a:rPr kumimoji="1" lang="ja-JP" altLang="en-US" sz="1800" dirty="0">
                <a:solidFill>
                  <a:schemeClr val="tx1">
                    <a:lumMod val="65000"/>
                    <a:lumOff val="35000"/>
                  </a:schemeClr>
                </a:solidFill>
                <a:latin typeface="游ゴシック Medium" panose="020B0500000000000000" pitchFamily="50" charset="-128"/>
                <a:ea typeface="游ゴシック Medium" panose="020B0500000000000000" pitchFamily="50" charset="-128"/>
              </a:rPr>
              <a:t>改めて模索してみようというのが本会設立の趣旨です。</a:t>
            </a:r>
          </a:p>
          <a:p>
            <a:pPr marL="0" indent="0">
              <a:lnSpc>
                <a:spcPts val="2400"/>
              </a:lnSpc>
              <a:buNone/>
            </a:pPr>
            <a:r>
              <a:rPr lang="ja-JP" altLang="en-US" sz="2000" dirty="0">
                <a:solidFill>
                  <a:schemeClr val="tx1">
                    <a:lumMod val="65000"/>
                    <a:lumOff val="35000"/>
                  </a:schemeClr>
                </a:solidFill>
                <a:latin typeface="游ゴシック Medium" panose="020B0500000000000000" pitchFamily="50" charset="-128"/>
                <a:ea typeface="游ゴシック Medium" panose="020B0500000000000000" pitchFamily="50" charset="-128"/>
              </a:rPr>
              <a:t>　▷</a:t>
            </a:r>
            <a:r>
              <a:rPr kumimoji="1" lang="ja-JP" altLang="en-US" sz="1800" dirty="0">
                <a:solidFill>
                  <a:schemeClr val="tx1">
                    <a:lumMod val="65000"/>
                    <a:lumOff val="35000"/>
                  </a:schemeClr>
                </a:solidFill>
                <a:latin typeface="游ゴシック Medium" panose="020B0500000000000000" pitchFamily="50" charset="-128"/>
                <a:ea typeface="游ゴシック Medium" panose="020B0500000000000000" pitchFamily="50" charset="-128"/>
              </a:rPr>
              <a:t>料理人と科学者が協力し、料理のなかで起こるプロセスを分析することで、従来伝わってきた調理法</a:t>
            </a:r>
            <a:endParaRPr kumimoji="1" lang="en-US" altLang="ja-JP" sz="1800"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a:p>
            <a:pPr marL="0" indent="0">
              <a:lnSpc>
                <a:spcPts val="2400"/>
              </a:lnSpc>
              <a:buNone/>
            </a:pPr>
            <a:r>
              <a:rPr lang="ja-JP" altLang="en-US" sz="1800" dirty="0">
                <a:solidFill>
                  <a:schemeClr val="tx1">
                    <a:lumMod val="65000"/>
                    <a:lumOff val="35000"/>
                  </a:schemeClr>
                </a:solidFill>
                <a:latin typeface="游ゴシック Medium" panose="020B0500000000000000" pitchFamily="50" charset="-128"/>
                <a:ea typeface="游ゴシック Medium" panose="020B0500000000000000" pitchFamily="50" charset="-128"/>
              </a:rPr>
              <a:t>　　</a:t>
            </a:r>
            <a:r>
              <a:rPr kumimoji="1" lang="ja-JP" altLang="en-US" sz="1800" dirty="0">
                <a:solidFill>
                  <a:schemeClr val="tx1">
                    <a:lumMod val="65000"/>
                    <a:lumOff val="35000"/>
                  </a:schemeClr>
                </a:solidFill>
                <a:latin typeface="游ゴシック Medium" panose="020B0500000000000000" pitchFamily="50" charset="-128"/>
                <a:ea typeface="游ゴシック Medium" panose="020B0500000000000000" pitchFamily="50" charset="-128"/>
              </a:rPr>
              <a:t>などを見直す「分子ガストロノミー」、まさに北海道食文化研究会の原点ともいえます。</a:t>
            </a:r>
          </a:p>
          <a:p>
            <a:pPr marL="0" indent="0">
              <a:lnSpc>
                <a:spcPts val="2500"/>
              </a:lnSpc>
              <a:buNone/>
            </a:pPr>
            <a:endParaRPr kumimoji="1" lang="en-US" altLang="ja-JP" sz="1800" dirty="0">
              <a:latin typeface="BIZ UDPゴシック" panose="020B0400000000000000" pitchFamily="50" charset="-128"/>
              <a:ea typeface="BIZ UDPゴシック" panose="020B0400000000000000" pitchFamily="50" charset="-128"/>
            </a:endParaRPr>
          </a:p>
          <a:p>
            <a:pPr marL="0" indent="0">
              <a:lnSpc>
                <a:spcPts val="2300"/>
              </a:lnSpc>
              <a:buNone/>
            </a:pPr>
            <a:endParaRPr kumimoji="1" lang="ja-JP" altLang="en-US" sz="18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xmlns="" id="{E936EEC5-35D5-D307-C298-EE1A16378B92}"/>
              </a:ext>
            </a:extLst>
          </p:cNvPr>
          <p:cNvSpPr txBox="1"/>
          <p:nvPr/>
        </p:nvSpPr>
        <p:spPr>
          <a:xfrm>
            <a:off x="868680" y="4017095"/>
            <a:ext cx="10296625" cy="2872581"/>
          </a:xfrm>
          <a:prstGeom prst="rect">
            <a:avLst/>
          </a:prstGeom>
          <a:noFill/>
        </p:spPr>
        <p:txBody>
          <a:bodyPr wrap="square">
            <a:spAutoFit/>
          </a:bodyPr>
          <a:lstStyle/>
          <a:p>
            <a:pPr>
              <a:lnSpc>
                <a:spcPts val="1000"/>
              </a:lnSpc>
            </a:pPr>
            <a:endParaRPr lang="en-US" altLang="ja-JP" b="1"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a:p>
            <a:r>
              <a:rPr lang="ja-JP" altLang="en-US" b="1" dirty="0">
                <a:solidFill>
                  <a:schemeClr val="tx1">
                    <a:lumMod val="65000"/>
                    <a:lumOff val="35000"/>
                  </a:schemeClr>
                </a:solidFill>
                <a:latin typeface="游ゴシック Medium" panose="020B0500000000000000" pitchFamily="50" charset="-128"/>
                <a:ea typeface="游ゴシック Medium" panose="020B0500000000000000" pitchFamily="50" charset="-128"/>
              </a:rPr>
              <a:t>お試し卵料理レシピ　　　</a:t>
            </a:r>
            <a:r>
              <a:rPr lang="en-US" altLang="ja-JP" sz="2000" b="1" u="sng" dirty="0">
                <a:solidFill>
                  <a:schemeClr val="tx1">
                    <a:lumMod val="65000"/>
                    <a:lumOff val="35000"/>
                  </a:schemeClr>
                </a:solidFill>
                <a:latin typeface="游ゴシック Medium" panose="020B0500000000000000" pitchFamily="50" charset="-128"/>
                <a:ea typeface="游ゴシック Medium" panose="020B0500000000000000" pitchFamily="50" charset="-128"/>
              </a:rPr>
              <a:t>~</a:t>
            </a:r>
            <a:r>
              <a:rPr lang="ja-JP" altLang="en-US" sz="2000" b="1" u="sng" dirty="0">
                <a:solidFill>
                  <a:schemeClr val="tx1">
                    <a:lumMod val="65000"/>
                    <a:lumOff val="35000"/>
                  </a:schemeClr>
                </a:solidFill>
                <a:latin typeface="游ゴシック Medium" panose="020B0500000000000000" pitchFamily="50" charset="-128"/>
                <a:ea typeface="游ゴシック Medium" panose="020B0500000000000000" pitchFamily="50" charset="-128"/>
              </a:rPr>
              <a:t>じゃがいものスペイン風オムレツ”トルティージャ” </a:t>
            </a:r>
            <a:r>
              <a:rPr lang="en-US" altLang="ja-JP" sz="2000" b="1" u="sng" dirty="0">
                <a:solidFill>
                  <a:schemeClr val="tx1">
                    <a:lumMod val="65000"/>
                    <a:lumOff val="35000"/>
                  </a:schemeClr>
                </a:solidFill>
                <a:latin typeface="游ゴシック Medium" panose="020B0500000000000000" pitchFamily="50" charset="-128"/>
                <a:ea typeface="游ゴシック Medium" panose="020B0500000000000000" pitchFamily="50" charset="-128"/>
              </a:rPr>
              <a:t>~</a:t>
            </a:r>
            <a:r>
              <a:rPr lang="ja-JP" altLang="en-US" sz="2000" b="1" u="sng" dirty="0">
                <a:solidFill>
                  <a:schemeClr val="tx1">
                    <a:lumMod val="65000"/>
                    <a:lumOff val="35000"/>
                  </a:schemeClr>
                </a:solidFill>
                <a:latin typeface="游ゴシック Medium" panose="020B0500000000000000" pitchFamily="50" charset="-128"/>
                <a:ea typeface="游ゴシック Medium" panose="020B0500000000000000" pitchFamily="50" charset="-128"/>
              </a:rPr>
              <a:t>　</a:t>
            </a:r>
            <a:r>
              <a:rPr lang="ja-JP" altLang="en-US" sz="1600" b="1" u="sng" dirty="0">
                <a:solidFill>
                  <a:schemeClr val="tx1">
                    <a:lumMod val="65000"/>
                    <a:lumOff val="35000"/>
                  </a:schemeClr>
                </a:solidFill>
                <a:latin typeface="游ゴシック Medium" panose="020B0500000000000000" pitchFamily="50" charset="-128"/>
                <a:ea typeface="游ゴシック Medium" panose="020B0500000000000000" pitchFamily="50" charset="-128"/>
              </a:rPr>
              <a:t>　</a:t>
            </a:r>
            <a:endParaRPr lang="en-US" altLang="ja-JP" sz="1600" b="1" u="sng"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a:p>
            <a:r>
              <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rPr>
              <a:t>材料</a:t>
            </a:r>
          </a:p>
          <a:p>
            <a:r>
              <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rPr>
              <a:t>　・じゃがいも　　　 　　大３個（</a:t>
            </a:r>
            <a:r>
              <a:rPr lang="en-US" altLang="ja-JP" dirty="0">
                <a:solidFill>
                  <a:schemeClr val="tx1">
                    <a:lumMod val="65000"/>
                    <a:lumOff val="35000"/>
                  </a:schemeClr>
                </a:solidFill>
                <a:latin typeface="游ゴシック Medium" panose="020B0500000000000000" pitchFamily="50" charset="-128"/>
                <a:ea typeface="游ゴシック Medium" panose="020B0500000000000000" pitchFamily="50" charset="-128"/>
              </a:rPr>
              <a:t>500~600g</a:t>
            </a:r>
            <a:r>
              <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rPr>
              <a:t>）</a:t>
            </a:r>
          </a:p>
          <a:p>
            <a:r>
              <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rPr>
              <a:t>　・玉葱　　　　　　　  中</a:t>
            </a:r>
            <a:r>
              <a:rPr lang="en-US" altLang="ja-JP" dirty="0">
                <a:solidFill>
                  <a:schemeClr val="tx1">
                    <a:lumMod val="65000"/>
                    <a:lumOff val="35000"/>
                  </a:schemeClr>
                </a:solidFill>
                <a:latin typeface="游ゴシック Medium" panose="020B0500000000000000" pitchFamily="50" charset="-128"/>
                <a:ea typeface="游ゴシック Medium" panose="020B0500000000000000" pitchFamily="50" charset="-128"/>
              </a:rPr>
              <a:t>1/2</a:t>
            </a:r>
            <a:r>
              <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rPr>
              <a:t>個　　　　　　　　　　　</a:t>
            </a:r>
          </a:p>
          <a:p>
            <a:r>
              <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rPr>
              <a:t>　・卵　　　                  　</a:t>
            </a:r>
            <a:r>
              <a:rPr lang="en-US" altLang="ja-JP" dirty="0">
                <a:solidFill>
                  <a:schemeClr val="tx1">
                    <a:lumMod val="65000"/>
                    <a:lumOff val="35000"/>
                  </a:schemeClr>
                </a:solidFill>
                <a:latin typeface="游ゴシック Medium" panose="020B0500000000000000" pitchFamily="50" charset="-128"/>
                <a:ea typeface="游ゴシック Medium" panose="020B0500000000000000" pitchFamily="50" charset="-128"/>
              </a:rPr>
              <a:t>4</a:t>
            </a:r>
            <a:r>
              <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rPr>
              <a:t>～</a:t>
            </a:r>
            <a:r>
              <a:rPr lang="en-US" altLang="ja-JP" dirty="0">
                <a:solidFill>
                  <a:schemeClr val="tx1">
                    <a:lumMod val="65000"/>
                    <a:lumOff val="35000"/>
                  </a:schemeClr>
                </a:solidFill>
                <a:latin typeface="游ゴシック Medium" panose="020B0500000000000000" pitchFamily="50" charset="-128"/>
                <a:ea typeface="游ゴシック Medium" panose="020B0500000000000000" pitchFamily="50" charset="-128"/>
              </a:rPr>
              <a:t>5</a:t>
            </a:r>
            <a:r>
              <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rPr>
              <a:t>個</a:t>
            </a:r>
            <a:endParaRPr lang="en-US" altLang="ja-JP"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a:p>
            <a:r>
              <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rPr>
              <a:t>　・オリーブオイル（</a:t>
            </a:r>
            <a:r>
              <a:rPr lang="ja-JP" altLang="en-US" spc="-250" dirty="0">
                <a:solidFill>
                  <a:schemeClr val="tx1">
                    <a:lumMod val="65000"/>
                    <a:lumOff val="35000"/>
                  </a:schemeClr>
                </a:solidFill>
                <a:latin typeface="游ゴシック Medium" panose="020B0500000000000000" pitchFamily="50" charset="-128"/>
                <a:ea typeface="游ゴシック Medium" panose="020B0500000000000000" pitchFamily="50" charset="-128"/>
              </a:rPr>
              <a:t>エクストラバージン</a:t>
            </a:r>
            <a:r>
              <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rPr>
              <a:t>）  適量</a:t>
            </a:r>
          </a:p>
          <a:p>
            <a:r>
              <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rPr>
              <a:t>　・塩、胡椒、</a:t>
            </a:r>
            <a:r>
              <a:rPr lang="en-US" altLang="ja-JP" dirty="0">
                <a:solidFill>
                  <a:schemeClr val="tx1">
                    <a:lumMod val="65000"/>
                    <a:lumOff val="35000"/>
                  </a:schemeClr>
                </a:solidFill>
                <a:latin typeface="游ゴシック Medium" panose="020B0500000000000000" pitchFamily="50" charset="-128"/>
                <a:ea typeface="游ゴシック Medium" panose="020B0500000000000000" pitchFamily="50" charset="-128"/>
              </a:rPr>
              <a:t>(</a:t>
            </a:r>
            <a:r>
              <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rPr>
              <a:t>ローリエ）　　　　　　　適量</a:t>
            </a:r>
            <a:endParaRPr lang="en-US" altLang="ja-JP"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a:p>
            <a:pPr>
              <a:lnSpc>
                <a:spcPts val="1000"/>
              </a:lnSpc>
            </a:pPr>
            <a:endPar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a:p>
            <a:r>
              <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rPr>
              <a:t>作り方　　　次ページへ</a:t>
            </a:r>
            <a:endParaRPr lang="en-US" altLang="ja-JP"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a:p>
            <a:endPar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p:txBody>
      </p:sp>
      <p:pic>
        <p:nvPicPr>
          <p:cNvPr id="9" name="図 8">
            <a:extLst>
              <a:ext uri="{FF2B5EF4-FFF2-40B4-BE49-F238E27FC236}">
                <a16:creationId xmlns:a16="http://schemas.microsoft.com/office/drawing/2014/main" xmlns="" id="{C3769E7F-9E8A-5494-6FD6-A8D655BF1C2F}"/>
              </a:ext>
            </a:extLst>
          </p:cNvPr>
          <p:cNvPicPr>
            <a:picLocks noChangeAspect="1"/>
          </p:cNvPicPr>
          <p:nvPr/>
        </p:nvPicPr>
        <p:blipFill>
          <a:blip r:embed="rId2"/>
          <a:stretch>
            <a:fillRect/>
          </a:stretch>
        </p:blipFill>
        <p:spPr>
          <a:xfrm>
            <a:off x="7579723" y="4740737"/>
            <a:ext cx="2844437" cy="1588509"/>
          </a:xfrm>
          <a:prstGeom prst="rect">
            <a:avLst/>
          </a:prstGeom>
        </p:spPr>
      </p:pic>
      <p:sp>
        <p:nvSpPr>
          <p:cNvPr id="10" name="矢印: 右 9">
            <a:extLst>
              <a:ext uri="{FF2B5EF4-FFF2-40B4-BE49-F238E27FC236}">
                <a16:creationId xmlns:a16="http://schemas.microsoft.com/office/drawing/2014/main" xmlns="" id="{77C2DC79-9E2A-0C42-2668-6DD31F23647B}"/>
              </a:ext>
            </a:extLst>
          </p:cNvPr>
          <p:cNvSpPr/>
          <p:nvPr/>
        </p:nvSpPr>
        <p:spPr>
          <a:xfrm>
            <a:off x="1840202" y="6235135"/>
            <a:ext cx="363983" cy="269508"/>
          </a:xfrm>
          <a:prstGeom prst="rightArrow">
            <a:avLst>
              <a:gd name="adj1" fmla="val 35715"/>
              <a:gd name="adj2" fmla="val 65974"/>
            </a:avLst>
          </a:prstGeo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大かっこ 3">
            <a:extLst>
              <a:ext uri="{FF2B5EF4-FFF2-40B4-BE49-F238E27FC236}">
                <a16:creationId xmlns:a16="http://schemas.microsoft.com/office/drawing/2014/main" xmlns="" id="{6F9C0AD0-7C0B-FCF7-8970-C18C6B01520F}"/>
              </a:ext>
            </a:extLst>
          </p:cNvPr>
          <p:cNvSpPr/>
          <p:nvPr/>
        </p:nvSpPr>
        <p:spPr>
          <a:xfrm>
            <a:off x="1020278" y="1683973"/>
            <a:ext cx="10222028" cy="1165105"/>
          </a:xfrm>
          <a:prstGeom prst="bracketPair">
            <a:avLst/>
          </a:prstGeom>
          <a:ln w="635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013037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xmlns="" id="{2BB88415-2E54-7F3F-608B-1FA1D09F86AD}"/>
              </a:ext>
            </a:extLst>
          </p:cNvPr>
          <p:cNvPicPr>
            <a:picLocks noChangeAspect="1"/>
          </p:cNvPicPr>
          <p:nvPr/>
        </p:nvPicPr>
        <p:blipFill>
          <a:blip r:embed="rId2"/>
          <a:stretch>
            <a:fillRect/>
          </a:stretch>
        </p:blipFill>
        <p:spPr>
          <a:xfrm>
            <a:off x="715478" y="220980"/>
            <a:ext cx="10761044" cy="6416040"/>
          </a:xfrm>
          <a:prstGeom prst="rect">
            <a:avLst/>
          </a:prstGeom>
        </p:spPr>
      </p:pic>
    </p:spTree>
    <p:extLst>
      <p:ext uri="{BB962C8B-B14F-4D97-AF65-F5344CB8AC3E}">
        <p14:creationId xmlns:p14="http://schemas.microsoft.com/office/powerpoint/2010/main" val="3954887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xmlns="" id="{9CF9FBD9-9490-06E3-D9FA-205FC80998BC}"/>
              </a:ext>
            </a:extLst>
          </p:cNvPr>
          <p:cNvSpPr/>
          <p:nvPr/>
        </p:nvSpPr>
        <p:spPr>
          <a:xfrm>
            <a:off x="838200" y="1164657"/>
            <a:ext cx="10586987" cy="5188017"/>
          </a:xfrm>
          <a:prstGeom prst="rect">
            <a:avLst/>
          </a:prstGeo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xmlns="" id="{D356DA92-2A1D-BD54-D62B-B7BBB41F3DF4}"/>
              </a:ext>
            </a:extLst>
          </p:cNvPr>
          <p:cNvSpPr/>
          <p:nvPr/>
        </p:nvSpPr>
        <p:spPr>
          <a:xfrm>
            <a:off x="838199" y="345875"/>
            <a:ext cx="10586987" cy="5798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xmlns="" id="{66B62EFE-3277-3E13-5B4F-04E2CE58C1AF}"/>
              </a:ext>
            </a:extLst>
          </p:cNvPr>
          <p:cNvSpPr>
            <a:spLocks noGrp="1"/>
          </p:cNvSpPr>
          <p:nvPr>
            <p:ph type="title"/>
          </p:nvPr>
        </p:nvSpPr>
        <p:spPr>
          <a:xfrm>
            <a:off x="838200" y="365126"/>
            <a:ext cx="10515600" cy="579872"/>
          </a:xfrm>
        </p:spPr>
        <p:txBody>
          <a:bodyPr>
            <a:normAutofit/>
          </a:bodyPr>
          <a:lstStyle/>
          <a:p>
            <a:pPr algn="ctr"/>
            <a:r>
              <a:rPr kumimoji="1" lang="ja-JP" altLang="en-US" sz="2800" dirty="0">
                <a:solidFill>
                  <a:schemeClr val="tx1">
                    <a:lumMod val="75000"/>
                    <a:lumOff val="25000"/>
                  </a:schemeClr>
                </a:solidFill>
              </a:rPr>
              <a:t>◇</a:t>
            </a:r>
            <a:r>
              <a:rPr kumimoji="1" lang="ja-JP" altLang="en-US" sz="2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食としての卵の歴史　「人類誕生から</a:t>
            </a:r>
            <a:r>
              <a:rPr kumimoji="1" lang="ja-JP" altLang="en-US" sz="2800" dirty="0">
                <a:solidFill>
                  <a:schemeClr val="tx1">
                    <a:lumMod val="65000"/>
                    <a:lumOff val="35000"/>
                  </a:schemeClr>
                </a:solidFill>
                <a:latin typeface="游ゴシック Medium" panose="020B0500000000000000" pitchFamily="50" charset="-128"/>
                <a:ea typeface="游ゴシック Medium" panose="020B0500000000000000" pitchFamily="50" charset="-128"/>
              </a:rPr>
              <a:t>」</a:t>
            </a:r>
          </a:p>
        </p:txBody>
      </p:sp>
      <p:sp>
        <p:nvSpPr>
          <p:cNvPr id="3" name="コンテンツ プレースホルダー 2">
            <a:extLst>
              <a:ext uri="{FF2B5EF4-FFF2-40B4-BE49-F238E27FC236}">
                <a16:creationId xmlns:a16="http://schemas.microsoft.com/office/drawing/2014/main" xmlns="" id="{34393033-39EE-D0CD-8BEE-87BFF9BF54C5}"/>
              </a:ext>
            </a:extLst>
          </p:cNvPr>
          <p:cNvSpPr>
            <a:spLocks noGrp="1"/>
          </p:cNvSpPr>
          <p:nvPr>
            <p:ph idx="1"/>
          </p:nvPr>
        </p:nvSpPr>
        <p:spPr>
          <a:xfrm>
            <a:off x="838200" y="1260909"/>
            <a:ext cx="10515600" cy="4916054"/>
          </a:xfrm>
        </p:spPr>
        <p:txBody>
          <a:bodyPr>
            <a:normAutofit fontScale="85000" lnSpcReduction="20000"/>
          </a:bodyPr>
          <a:lstStyle/>
          <a:p>
            <a:pPr marL="0" indent="0">
              <a:lnSpc>
                <a:spcPct val="110000"/>
              </a:lnSpc>
              <a:buNone/>
            </a:pPr>
            <a:r>
              <a:rPr kumimoji="1"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卵がいつから人間の食材になった</a:t>
            </a:r>
            <a:endParaRPr kumimoji="1"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a:lnSpc>
                <a:spcPct val="120000"/>
              </a:lnSpc>
            </a:pPr>
            <a:r>
              <a:rPr kumimoji="1"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人類が石器などの道具を持ち二足歩行をした時代には狩りもしているので、卵を食べた可能性は大いにあると考えられるが、遺跡などに卵の痕跡は残っていない。</a:t>
            </a:r>
          </a:p>
          <a:p>
            <a:pPr>
              <a:lnSpc>
                <a:spcPct val="120000"/>
              </a:lnSpc>
            </a:pPr>
            <a:r>
              <a:rPr kumimoji="1"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約</a:t>
            </a:r>
            <a:r>
              <a:rPr kumimoji="1"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180</a:t>
            </a:r>
            <a:r>
              <a:rPr kumimoji="1"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kumimoji="1"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5</a:t>
            </a:r>
            <a:r>
              <a:rPr kumimoji="1"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万年前　ホモ・エレクトゥスは加熱調理を知っていたことが遺跡などから推測されている。</a:t>
            </a:r>
          </a:p>
          <a:p>
            <a:pPr>
              <a:lnSpc>
                <a:spcPct val="120000"/>
              </a:lnSpc>
            </a:pPr>
            <a:r>
              <a:rPr kumimoji="1"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約</a:t>
            </a:r>
            <a:r>
              <a:rPr kumimoji="1"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20</a:t>
            </a:r>
            <a:r>
              <a:rPr kumimoji="1"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kumimoji="1"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3</a:t>
            </a:r>
            <a:r>
              <a:rPr kumimoji="1"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万年前　ホモ・ネアンデルターレンシスの時代は日常的に火を使い調理されていたという説が有力。</a:t>
            </a:r>
          </a:p>
          <a:p>
            <a:pPr>
              <a:lnSpc>
                <a:spcPct val="120000"/>
              </a:lnSpc>
            </a:pPr>
            <a:r>
              <a:rPr kumimoji="1"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紀元前</a:t>
            </a:r>
            <a:r>
              <a:rPr kumimoji="1"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8800</a:t>
            </a:r>
            <a:r>
              <a:rPr kumimoji="1"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年の新石器時代のエジプトの遺跡</a:t>
            </a:r>
            <a:r>
              <a:rPr kumimoji="1"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kumimoji="1"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ナブタ･プラヤ遺跡</a:t>
            </a:r>
            <a:r>
              <a:rPr kumimoji="1"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kumimoji="1"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からダチョウの卵や鳥の骨片が出土している。</a:t>
            </a:r>
          </a:p>
          <a:p>
            <a:pPr>
              <a:lnSpc>
                <a:spcPct val="120000"/>
              </a:lnSpc>
            </a:pPr>
            <a:r>
              <a:rPr kumimoji="1"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・エジプトの古文書によれば、紀元前</a:t>
            </a:r>
            <a:r>
              <a:rPr kumimoji="1"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1500</a:t>
            </a:r>
            <a:r>
              <a:rPr kumimoji="1"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年ごろには、すでに</a:t>
            </a:r>
            <a:endParaRPr kumimoji="1"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a:lnSpc>
                <a:spcPct val="120000"/>
              </a:lnSpc>
            </a:pPr>
            <a:r>
              <a:rPr kumimoji="1"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鶏が毎日産卵していたという記録が残っています。当時すで</a:t>
            </a:r>
            <a:endParaRPr kumimoji="1"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a:lnSpc>
                <a:spcPct val="120000"/>
              </a:lnSpc>
            </a:pPr>
            <a:r>
              <a:rPr kumimoji="1"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に鶏が採卵用に品種改良されていたと思われる記述もある。</a:t>
            </a:r>
          </a:p>
          <a:p>
            <a:endParaRPr kumimoji="1" lang="ja-JP" altLang="en-US" dirty="0"/>
          </a:p>
        </p:txBody>
      </p:sp>
      <p:pic>
        <p:nvPicPr>
          <p:cNvPr id="5" name="図 4">
            <a:extLst>
              <a:ext uri="{FF2B5EF4-FFF2-40B4-BE49-F238E27FC236}">
                <a16:creationId xmlns:a16="http://schemas.microsoft.com/office/drawing/2014/main" xmlns="" id="{875745AA-BBF0-F966-7657-40AC16541F1A}"/>
              </a:ext>
            </a:extLst>
          </p:cNvPr>
          <p:cNvPicPr>
            <a:picLocks noChangeAspect="1"/>
          </p:cNvPicPr>
          <p:nvPr/>
        </p:nvPicPr>
        <p:blipFill>
          <a:blip r:embed="rId2"/>
          <a:stretch>
            <a:fillRect/>
          </a:stretch>
        </p:blipFill>
        <p:spPr>
          <a:xfrm>
            <a:off x="504983" y="4667333"/>
            <a:ext cx="3394121" cy="1905000"/>
          </a:xfrm>
          <a:prstGeom prst="rect">
            <a:avLst/>
          </a:prstGeom>
        </p:spPr>
      </p:pic>
    </p:spTree>
    <p:extLst>
      <p:ext uri="{BB962C8B-B14F-4D97-AF65-F5344CB8AC3E}">
        <p14:creationId xmlns:p14="http://schemas.microsoft.com/office/powerpoint/2010/main" val="916364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xmlns="" id="{55707D8E-E8BF-93F4-5133-61626B471127}"/>
              </a:ext>
            </a:extLst>
          </p:cNvPr>
          <p:cNvSpPr/>
          <p:nvPr/>
        </p:nvSpPr>
        <p:spPr>
          <a:xfrm>
            <a:off x="577516" y="1260909"/>
            <a:ext cx="10948736" cy="5130266"/>
          </a:xfrm>
          <a:prstGeom prst="rect">
            <a:avLst/>
          </a:prstGeo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xmlns="" id="{5B8BDF31-0129-1933-5C0B-BCB6683E6B61}"/>
              </a:ext>
            </a:extLst>
          </p:cNvPr>
          <p:cNvSpPr/>
          <p:nvPr/>
        </p:nvSpPr>
        <p:spPr>
          <a:xfrm>
            <a:off x="577516" y="362435"/>
            <a:ext cx="10948736" cy="5390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xmlns="" id="{06577C16-1485-A540-43C6-19015C33EE0F}"/>
              </a:ext>
            </a:extLst>
          </p:cNvPr>
          <p:cNvSpPr>
            <a:spLocks noGrp="1"/>
          </p:cNvSpPr>
          <p:nvPr>
            <p:ph type="ctrTitle"/>
          </p:nvPr>
        </p:nvSpPr>
        <p:spPr>
          <a:xfrm>
            <a:off x="1554480" y="386498"/>
            <a:ext cx="9144000" cy="539014"/>
          </a:xfrm>
        </p:spPr>
        <p:txBody>
          <a:bodyPr>
            <a:normAutofit/>
          </a:bodyPr>
          <a:lstStyle/>
          <a:p>
            <a:r>
              <a:rPr kumimoji="1" lang="ja-JP" altLang="en-US" sz="2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◇食としての卵の歴史　「古代ローマ」</a:t>
            </a:r>
          </a:p>
        </p:txBody>
      </p:sp>
      <p:sp>
        <p:nvSpPr>
          <p:cNvPr id="3" name="字幕 2">
            <a:extLst>
              <a:ext uri="{FF2B5EF4-FFF2-40B4-BE49-F238E27FC236}">
                <a16:creationId xmlns:a16="http://schemas.microsoft.com/office/drawing/2014/main" xmlns="" id="{7CFD9050-06ED-A64D-0ECE-4F454A821098}"/>
              </a:ext>
            </a:extLst>
          </p:cNvPr>
          <p:cNvSpPr>
            <a:spLocks noGrp="1"/>
          </p:cNvSpPr>
          <p:nvPr>
            <p:ph type="subTitle" idx="1"/>
          </p:nvPr>
        </p:nvSpPr>
        <p:spPr>
          <a:xfrm>
            <a:off x="593558" y="1394173"/>
            <a:ext cx="10932694" cy="5130265"/>
          </a:xfrm>
        </p:spPr>
        <p:txBody>
          <a:bodyPr>
            <a:normAutofit lnSpcReduction="10000"/>
          </a:bodyPr>
          <a:lstStyle/>
          <a:p>
            <a:pPr algn="l"/>
            <a:r>
              <a:rPr kumimoji="1" lang="ja-JP" altLang="en-US" sz="22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古代</a:t>
            </a:r>
            <a:r>
              <a:rPr lang="ja-JP" altLang="en-US" sz="22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ローマでも鶏の品種改良</a:t>
            </a:r>
            <a:endParaRPr lang="en-US" altLang="ja-JP" sz="22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algn="l"/>
            <a:r>
              <a:rPr lang="ja-JP" altLang="en-US" sz="22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卵を</a:t>
            </a:r>
            <a:r>
              <a:rPr kumimoji="1" lang="ja-JP" altLang="en-US" sz="22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多く産ませるため</a:t>
            </a:r>
            <a:r>
              <a:rPr lang="ja-JP" altLang="en-US" sz="22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の改良が</a:t>
            </a:r>
            <a:r>
              <a:rPr kumimoji="1" lang="en-US" altLang="ja-JP" sz="2200" dirty="0">
                <a:solidFill>
                  <a:schemeClr val="tx1">
                    <a:lumMod val="75000"/>
                    <a:lumOff val="25000"/>
                  </a:schemeClr>
                </a:solidFill>
                <a:latin typeface="游ゴシック Medium" panose="020B0500000000000000" pitchFamily="50" charset="-128"/>
                <a:ea typeface="游ゴシック Medium" panose="020B0500000000000000" pitchFamily="50" charset="-128"/>
              </a:rPr>
              <a:t>2500</a:t>
            </a:r>
            <a:r>
              <a:rPr kumimoji="1" lang="ja-JP" altLang="en-US" sz="22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年前には始まっていたという記録も残されて</a:t>
            </a:r>
            <a:endParaRPr kumimoji="1" lang="en-US" altLang="ja-JP" sz="22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algn="l"/>
            <a:r>
              <a:rPr lang="ja-JP" altLang="en-US" sz="22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a:t>
            </a:r>
            <a:r>
              <a:rPr kumimoji="1" lang="ja-JP" altLang="en-US" sz="22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います。</a:t>
            </a:r>
          </a:p>
          <a:p>
            <a:pPr algn="l"/>
            <a:r>
              <a:rPr kumimoji="1" lang="ja-JP" altLang="en-US" sz="22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古代ローマの貴族の夕食</a:t>
            </a:r>
            <a:endParaRPr kumimoji="1" lang="en-US" altLang="ja-JP" sz="22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algn="l"/>
            <a:r>
              <a:rPr lang="ja-JP" altLang="en-US" sz="22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食事は</a:t>
            </a:r>
            <a:r>
              <a:rPr kumimoji="1" lang="ja-JP" altLang="en-US" sz="2200" dirty="0">
                <a:solidFill>
                  <a:schemeClr val="tx1">
                    <a:lumMod val="75000"/>
                    <a:lumOff val="25000"/>
                  </a:schemeClr>
                </a:solidFill>
                <a:latin typeface="游ゴシック Medium" panose="020B0500000000000000" pitchFamily="50" charset="-128"/>
                <a:ea typeface="游ゴシック Medium" panose="020B0500000000000000" pitchFamily="50" charset="-128"/>
              </a:rPr>
              <a:t>一日３回で夕食には必ず卵料理が前菜として出されていた。</a:t>
            </a:r>
            <a:endParaRPr kumimoji="1" lang="en-US" altLang="ja-JP" sz="22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algn="l"/>
            <a:r>
              <a:rPr lang="ja-JP" altLang="en-US" sz="22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a:t>
            </a:r>
            <a:r>
              <a:rPr kumimoji="1" lang="ja-JP" altLang="en-US" sz="2200" dirty="0">
                <a:solidFill>
                  <a:schemeClr val="tx1">
                    <a:lumMod val="75000"/>
                    <a:lumOff val="25000"/>
                  </a:schemeClr>
                </a:solidFill>
                <a:latin typeface="游ゴシック Medium" panose="020B0500000000000000" pitchFamily="50" charset="-128"/>
                <a:ea typeface="游ゴシック Medium" panose="020B0500000000000000" pitchFamily="50" charset="-128"/>
              </a:rPr>
              <a:t>食事時間は</a:t>
            </a:r>
            <a:r>
              <a:rPr kumimoji="1" lang="en-US" altLang="ja-JP" sz="2200" dirty="0">
                <a:solidFill>
                  <a:schemeClr val="tx1">
                    <a:lumMod val="75000"/>
                    <a:lumOff val="25000"/>
                  </a:schemeClr>
                </a:solidFill>
                <a:latin typeface="游ゴシック Medium" panose="020B0500000000000000" pitchFamily="50" charset="-128"/>
                <a:ea typeface="游ゴシック Medium" panose="020B0500000000000000" pitchFamily="50" charset="-128"/>
              </a:rPr>
              <a:t>2</a:t>
            </a:r>
            <a:r>
              <a:rPr kumimoji="1" lang="ja-JP" altLang="en-US" sz="2200"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kumimoji="1" lang="en-US" altLang="ja-JP" sz="2200" dirty="0">
                <a:solidFill>
                  <a:schemeClr val="tx1">
                    <a:lumMod val="75000"/>
                    <a:lumOff val="25000"/>
                  </a:schemeClr>
                </a:solidFill>
                <a:latin typeface="游ゴシック Medium" panose="020B0500000000000000" pitchFamily="50" charset="-128"/>
                <a:ea typeface="游ゴシック Medium" panose="020B0500000000000000" pitchFamily="50" charset="-128"/>
              </a:rPr>
              <a:t>3</a:t>
            </a:r>
            <a:r>
              <a:rPr kumimoji="1" lang="ja-JP" altLang="en-US" sz="2200" dirty="0">
                <a:solidFill>
                  <a:schemeClr val="tx1">
                    <a:lumMod val="75000"/>
                    <a:lumOff val="25000"/>
                  </a:schemeClr>
                </a:solidFill>
                <a:latin typeface="游ゴシック Medium" panose="020B0500000000000000" pitchFamily="50" charset="-128"/>
                <a:ea typeface="游ゴシック Medium" panose="020B0500000000000000" pitchFamily="50" charset="-128"/>
              </a:rPr>
              <a:t>時間。当時、貴族の間では会食が多く行われていて、各貴族は</a:t>
            </a:r>
            <a:endParaRPr kumimoji="1" lang="en-US" altLang="ja-JP" sz="22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algn="l"/>
            <a:r>
              <a:rPr lang="ja-JP" altLang="en-US" sz="22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お抱え料理人</a:t>
            </a:r>
            <a:r>
              <a:rPr kumimoji="1" lang="ja-JP" altLang="en-US" sz="22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を雇っていた。</a:t>
            </a:r>
          </a:p>
          <a:p>
            <a:pPr algn="l"/>
            <a:r>
              <a:rPr kumimoji="1" lang="ja-JP" altLang="en-US" sz="22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古代ローマの料理人アピキウス</a:t>
            </a:r>
            <a:r>
              <a:rPr kumimoji="1" lang="en-US" altLang="ja-JP" sz="2200"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kumimoji="1" lang="ja-JP" altLang="en-US" sz="22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アピシウス</a:t>
            </a:r>
            <a:r>
              <a:rPr kumimoji="1" lang="en-US" altLang="ja-JP" sz="2200"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p>
          <a:p>
            <a:pPr algn="l"/>
            <a:r>
              <a:rPr kumimoji="1" lang="ja-JP" altLang="en-US" sz="22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この時代、彼の料理書・レシピ集が印刷されている。</a:t>
            </a:r>
            <a:endParaRPr kumimoji="1" lang="en-US" altLang="ja-JP" sz="22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algn="l"/>
            <a:r>
              <a:rPr lang="ja-JP" altLang="en-US" sz="22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a:t>
            </a:r>
            <a:r>
              <a:rPr kumimoji="1" lang="ja-JP" altLang="en-US" sz="22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その中には卵料理もあり、オムレツや卵のソースも書か</a:t>
            </a:r>
            <a:endParaRPr kumimoji="1" lang="en-US" altLang="ja-JP" sz="22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algn="l"/>
            <a:r>
              <a:rPr kumimoji="1" lang="ja-JP" altLang="en-US" sz="22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れている。　主に前菜として鶏卵を中心に野菜やサラダ</a:t>
            </a:r>
            <a:endParaRPr kumimoji="1" lang="en-US" altLang="ja-JP" sz="22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algn="l"/>
            <a:r>
              <a:rPr kumimoji="1" lang="ja-JP" altLang="en-US" sz="22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が提供されていた</a:t>
            </a:r>
            <a:r>
              <a:rPr kumimoji="1"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endParaRPr kumimoji="1"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algn="l"/>
            <a:endParaRPr kumimoji="1" lang="ja-JP" altLang="en-US" dirty="0">
              <a:latin typeface="游ゴシック Medium" panose="020B0500000000000000" pitchFamily="50" charset="-128"/>
              <a:ea typeface="游ゴシック Medium" panose="020B0500000000000000" pitchFamily="50" charset="-128"/>
            </a:endParaRPr>
          </a:p>
          <a:p>
            <a:endParaRPr kumimoji="1" lang="ja-JP" altLang="en-US" dirty="0"/>
          </a:p>
        </p:txBody>
      </p:sp>
      <p:pic>
        <p:nvPicPr>
          <p:cNvPr id="6" name="図 5">
            <a:extLst>
              <a:ext uri="{FF2B5EF4-FFF2-40B4-BE49-F238E27FC236}">
                <a16:creationId xmlns:a16="http://schemas.microsoft.com/office/drawing/2014/main" xmlns="" id="{D8B4F598-E9F8-985C-E2A2-609ED2CA761F}"/>
              </a:ext>
            </a:extLst>
          </p:cNvPr>
          <p:cNvPicPr>
            <a:picLocks noChangeAspect="1"/>
          </p:cNvPicPr>
          <p:nvPr/>
        </p:nvPicPr>
        <p:blipFill rotWithShape="1">
          <a:blip r:embed="rId2"/>
          <a:srcRect t="10644" b="10859"/>
          <a:stretch/>
        </p:blipFill>
        <p:spPr>
          <a:xfrm>
            <a:off x="8135781" y="4037797"/>
            <a:ext cx="3651958" cy="2267724"/>
          </a:xfrm>
          <a:prstGeom prst="rect">
            <a:avLst/>
          </a:prstGeom>
        </p:spPr>
      </p:pic>
    </p:spTree>
    <p:extLst>
      <p:ext uri="{BB962C8B-B14F-4D97-AF65-F5344CB8AC3E}">
        <p14:creationId xmlns:p14="http://schemas.microsoft.com/office/powerpoint/2010/main" val="2650864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xmlns="" id="{9F55DCB0-2624-A624-26E9-83B8A1212917}"/>
              </a:ext>
            </a:extLst>
          </p:cNvPr>
          <p:cNvSpPr/>
          <p:nvPr/>
        </p:nvSpPr>
        <p:spPr>
          <a:xfrm>
            <a:off x="952901" y="508305"/>
            <a:ext cx="10210800" cy="6579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xmlns="" id="{00DCFD2D-5A03-1B95-30EF-B3F1E32F0BBB}"/>
              </a:ext>
            </a:extLst>
          </p:cNvPr>
          <p:cNvSpPr>
            <a:spLocks noGrp="1"/>
          </p:cNvSpPr>
          <p:nvPr>
            <p:ph type="ctrTitle"/>
          </p:nvPr>
        </p:nvSpPr>
        <p:spPr>
          <a:xfrm>
            <a:off x="1524000" y="538799"/>
            <a:ext cx="9144000" cy="596982"/>
          </a:xfrm>
        </p:spPr>
        <p:txBody>
          <a:bodyPr>
            <a:normAutofit/>
          </a:bodyPr>
          <a:lstStyle/>
          <a:p>
            <a:r>
              <a:rPr kumimoji="1" lang="ja-JP" altLang="en-US" sz="2800" dirty="0">
                <a:solidFill>
                  <a:schemeClr val="tx1">
                    <a:lumMod val="65000"/>
                    <a:lumOff val="35000"/>
                  </a:schemeClr>
                </a:solidFill>
                <a:latin typeface="游ゴシック Medium" panose="020B0500000000000000" pitchFamily="50" charset="-128"/>
                <a:ea typeface="游ゴシック Medium" panose="020B0500000000000000" pitchFamily="50" charset="-128"/>
              </a:rPr>
              <a:t>古代ローマの貴族が食べたと思われる卵料理</a:t>
            </a:r>
          </a:p>
        </p:txBody>
      </p:sp>
      <p:sp>
        <p:nvSpPr>
          <p:cNvPr id="3" name="字幕 2">
            <a:extLst>
              <a:ext uri="{FF2B5EF4-FFF2-40B4-BE49-F238E27FC236}">
                <a16:creationId xmlns:a16="http://schemas.microsoft.com/office/drawing/2014/main" xmlns="" id="{C302C168-01DF-0D0B-BBED-E271FAA16E5E}"/>
              </a:ext>
            </a:extLst>
          </p:cNvPr>
          <p:cNvSpPr>
            <a:spLocks noGrp="1"/>
          </p:cNvSpPr>
          <p:nvPr>
            <p:ph type="subTitle" idx="1"/>
          </p:nvPr>
        </p:nvSpPr>
        <p:spPr>
          <a:xfrm>
            <a:off x="1028299" y="1299411"/>
            <a:ext cx="10135402" cy="5370896"/>
          </a:xfrm>
        </p:spPr>
        <p:txBody>
          <a:bodyPr>
            <a:normAutofit/>
          </a:bodyPr>
          <a:lstStyle/>
          <a:p>
            <a:pPr algn="l"/>
            <a:endParaRPr kumimoji="1" lang="en-US" altLang="ja-JP" dirty="0"/>
          </a:p>
          <a:p>
            <a:pPr algn="l"/>
            <a:endParaRPr lang="en-US" altLang="ja-JP" dirty="0"/>
          </a:p>
          <a:p>
            <a:pPr algn="l"/>
            <a:endParaRPr kumimoji="1" lang="en-US" altLang="ja-JP" dirty="0"/>
          </a:p>
          <a:p>
            <a:pPr algn="l"/>
            <a:endParaRPr kumimoji="1" lang="en-US" altLang="ja-JP" dirty="0"/>
          </a:p>
          <a:p>
            <a:pPr algn="l">
              <a:lnSpc>
                <a:spcPct val="0"/>
              </a:lnSpc>
            </a:pPr>
            <a:endParaRPr lang="en-US" altLang="ja-JP" dirty="0"/>
          </a:p>
          <a:p>
            <a:pPr algn="l"/>
            <a:r>
              <a:rPr kumimoji="1" lang="ja-JP" altLang="en-US" sz="2000" dirty="0"/>
              <a:t>　</a:t>
            </a:r>
            <a:r>
              <a:rPr kumimoji="1" lang="ja-JP" altLang="en-US" sz="2000" dirty="0">
                <a:solidFill>
                  <a:schemeClr val="tx1">
                    <a:lumMod val="65000"/>
                    <a:lumOff val="35000"/>
                  </a:schemeClr>
                </a:solidFill>
              </a:rPr>
              <a:t>デヴィルエッグ</a:t>
            </a:r>
            <a:endParaRPr kumimoji="1" lang="en-US" altLang="ja-JP" sz="2000" dirty="0">
              <a:solidFill>
                <a:schemeClr val="tx1">
                  <a:lumMod val="65000"/>
                  <a:lumOff val="35000"/>
                </a:schemeClr>
              </a:solidFill>
            </a:endParaRPr>
          </a:p>
          <a:p>
            <a:pPr algn="l">
              <a:lnSpc>
                <a:spcPct val="150000"/>
              </a:lnSpc>
            </a:pPr>
            <a:r>
              <a:rPr kumimoji="1" lang="ja-JP" altLang="en-US" dirty="0"/>
              <a:t>　　　　　　　　　　　　　　　　　　　　　</a:t>
            </a:r>
            <a:r>
              <a:rPr kumimoji="1" lang="ja-JP" altLang="en-US" sz="2000" dirty="0">
                <a:solidFill>
                  <a:schemeClr val="tx1">
                    <a:lumMod val="65000"/>
                    <a:lumOff val="35000"/>
                  </a:schemeClr>
                </a:solidFill>
              </a:rPr>
              <a:t>ポーチドエッグ</a:t>
            </a:r>
            <a:r>
              <a:rPr lang="ja-JP" altLang="en-US" sz="2000" dirty="0">
                <a:solidFill>
                  <a:schemeClr val="tx1">
                    <a:lumMod val="65000"/>
                    <a:lumOff val="35000"/>
                  </a:schemeClr>
                </a:solidFill>
              </a:rPr>
              <a:t>松の実ソース</a:t>
            </a:r>
            <a:endParaRPr lang="en-US" altLang="ja-JP" sz="2000" dirty="0">
              <a:solidFill>
                <a:schemeClr val="tx1">
                  <a:lumMod val="65000"/>
                  <a:lumOff val="35000"/>
                </a:schemeClr>
              </a:solidFill>
            </a:endParaRPr>
          </a:p>
          <a:p>
            <a:pPr algn="l">
              <a:lnSpc>
                <a:spcPct val="100000"/>
              </a:lnSpc>
            </a:pPr>
            <a:endParaRPr lang="en-US" altLang="ja-JP" dirty="0"/>
          </a:p>
          <a:p>
            <a:pPr algn="l">
              <a:lnSpc>
                <a:spcPct val="0"/>
              </a:lnSpc>
            </a:pPr>
            <a:endParaRPr lang="en-US" altLang="ja-JP" dirty="0"/>
          </a:p>
          <a:p>
            <a:pPr algn="l"/>
            <a:r>
              <a:rPr kumimoji="1" lang="ja-JP" altLang="en-US" sz="2000" dirty="0">
                <a:solidFill>
                  <a:schemeClr val="tx1">
                    <a:lumMod val="65000"/>
                    <a:lumOff val="35000"/>
                  </a:schemeClr>
                </a:solidFill>
              </a:rPr>
              <a:t>卵を溶いてハーブやチーズを混ぜた焼いたと記載がある（現在のオムレツ？）</a:t>
            </a:r>
            <a:endParaRPr kumimoji="1" lang="en-US" altLang="ja-JP" sz="2000" dirty="0">
              <a:solidFill>
                <a:schemeClr val="tx1">
                  <a:lumMod val="65000"/>
                  <a:lumOff val="35000"/>
                </a:schemeClr>
              </a:solidFill>
            </a:endParaRPr>
          </a:p>
          <a:p>
            <a:pPr algn="l"/>
            <a:endParaRPr kumimoji="1" lang="en-US" altLang="ja-JP" sz="2000" dirty="0">
              <a:solidFill>
                <a:schemeClr val="tx1">
                  <a:lumMod val="65000"/>
                  <a:lumOff val="35000"/>
                </a:schemeClr>
              </a:solidFill>
            </a:endParaRPr>
          </a:p>
          <a:p>
            <a:r>
              <a:rPr kumimoji="1" lang="ja-JP" altLang="en-US" dirty="0">
                <a:solidFill>
                  <a:schemeClr val="tx1">
                    <a:lumMod val="65000"/>
                    <a:lumOff val="35000"/>
                  </a:schemeClr>
                </a:solidFill>
              </a:rPr>
              <a:t>～このような料理は</a:t>
            </a:r>
            <a:r>
              <a:rPr kumimoji="1" lang="en-US" altLang="ja-JP" dirty="0">
                <a:solidFill>
                  <a:schemeClr val="tx1">
                    <a:lumMod val="65000"/>
                    <a:lumOff val="35000"/>
                  </a:schemeClr>
                </a:solidFill>
              </a:rPr>
              <a:t>14</a:t>
            </a:r>
            <a:r>
              <a:rPr kumimoji="1" lang="ja-JP" altLang="en-US" dirty="0">
                <a:solidFill>
                  <a:schemeClr val="tx1">
                    <a:lumMod val="65000"/>
                    <a:lumOff val="35000"/>
                  </a:schemeClr>
                </a:solidFill>
              </a:rPr>
              <a:t>世紀ころまで続く～</a:t>
            </a:r>
            <a:endParaRPr kumimoji="1" lang="en-US" altLang="ja-JP" dirty="0">
              <a:solidFill>
                <a:schemeClr val="tx1">
                  <a:lumMod val="65000"/>
                  <a:lumOff val="35000"/>
                </a:schemeClr>
              </a:solidFill>
            </a:endParaRPr>
          </a:p>
          <a:p>
            <a:pPr algn="l"/>
            <a:endParaRPr kumimoji="1" lang="ja-JP" altLang="en-US" dirty="0"/>
          </a:p>
        </p:txBody>
      </p:sp>
      <p:pic>
        <p:nvPicPr>
          <p:cNvPr id="4" name="図 3">
            <a:extLst>
              <a:ext uri="{FF2B5EF4-FFF2-40B4-BE49-F238E27FC236}">
                <a16:creationId xmlns:a16="http://schemas.microsoft.com/office/drawing/2014/main" xmlns="" id="{4CE60406-D038-5481-4352-4AB74DA8C398}"/>
              </a:ext>
            </a:extLst>
          </p:cNvPr>
          <p:cNvPicPr>
            <a:picLocks noChangeAspect="1"/>
          </p:cNvPicPr>
          <p:nvPr/>
        </p:nvPicPr>
        <p:blipFill>
          <a:blip r:embed="rId2"/>
          <a:stretch>
            <a:fillRect/>
          </a:stretch>
        </p:blipFill>
        <p:spPr>
          <a:xfrm>
            <a:off x="1028299" y="1263099"/>
            <a:ext cx="2890140" cy="1923910"/>
          </a:xfrm>
          <a:prstGeom prst="rect">
            <a:avLst/>
          </a:prstGeom>
        </p:spPr>
      </p:pic>
      <p:pic>
        <p:nvPicPr>
          <p:cNvPr id="5" name="図 4">
            <a:extLst>
              <a:ext uri="{FF2B5EF4-FFF2-40B4-BE49-F238E27FC236}">
                <a16:creationId xmlns:a16="http://schemas.microsoft.com/office/drawing/2014/main" xmlns="" id="{BE39FFCA-C42A-0640-FF33-4E94B6EF48A9}"/>
              </a:ext>
            </a:extLst>
          </p:cNvPr>
          <p:cNvPicPr>
            <a:picLocks noChangeAspect="1"/>
          </p:cNvPicPr>
          <p:nvPr/>
        </p:nvPicPr>
        <p:blipFill rotWithShape="1">
          <a:blip r:embed="rId3"/>
          <a:srcRect b="22479"/>
          <a:stretch/>
        </p:blipFill>
        <p:spPr>
          <a:xfrm>
            <a:off x="8413675" y="1405228"/>
            <a:ext cx="2060627" cy="2493003"/>
          </a:xfrm>
          <a:prstGeom prst="rect">
            <a:avLst/>
          </a:prstGeom>
        </p:spPr>
      </p:pic>
      <p:pic>
        <p:nvPicPr>
          <p:cNvPr id="6" name="図 5">
            <a:extLst>
              <a:ext uri="{FF2B5EF4-FFF2-40B4-BE49-F238E27FC236}">
                <a16:creationId xmlns:a16="http://schemas.microsoft.com/office/drawing/2014/main" xmlns="" id="{1DDE9921-86E7-EE41-20FF-01933D19AB86}"/>
              </a:ext>
            </a:extLst>
          </p:cNvPr>
          <p:cNvPicPr>
            <a:picLocks noChangeAspect="1"/>
          </p:cNvPicPr>
          <p:nvPr/>
        </p:nvPicPr>
        <p:blipFill>
          <a:blip r:embed="rId4"/>
          <a:stretch>
            <a:fillRect/>
          </a:stretch>
        </p:blipFill>
        <p:spPr>
          <a:xfrm>
            <a:off x="4187946" y="2873141"/>
            <a:ext cx="2789794" cy="2050181"/>
          </a:xfrm>
          <a:prstGeom prst="rect">
            <a:avLst/>
          </a:prstGeom>
        </p:spPr>
      </p:pic>
    </p:spTree>
    <p:extLst>
      <p:ext uri="{BB962C8B-B14F-4D97-AF65-F5344CB8AC3E}">
        <p14:creationId xmlns:p14="http://schemas.microsoft.com/office/powerpoint/2010/main" val="4138550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xmlns="" id="{540A6BEC-D71D-A63F-FE69-39D848012BDE}"/>
              </a:ext>
            </a:extLst>
          </p:cNvPr>
          <p:cNvSpPr/>
          <p:nvPr/>
        </p:nvSpPr>
        <p:spPr>
          <a:xfrm>
            <a:off x="838200" y="1063084"/>
            <a:ext cx="10821825" cy="54864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dirty="0"/>
          </a:p>
          <a:p>
            <a:pPr algn="ctr"/>
            <a:endParaRPr kumimoji="1" lang="ja-JP" altLang="en-US" dirty="0"/>
          </a:p>
        </p:txBody>
      </p:sp>
      <p:sp>
        <p:nvSpPr>
          <p:cNvPr id="11" name="正方形/長方形 10">
            <a:extLst>
              <a:ext uri="{FF2B5EF4-FFF2-40B4-BE49-F238E27FC236}">
                <a16:creationId xmlns:a16="http://schemas.microsoft.com/office/drawing/2014/main" xmlns="" id="{D1C17EBB-1F15-62C5-F0A1-F5EBBB9049A2}"/>
              </a:ext>
            </a:extLst>
          </p:cNvPr>
          <p:cNvSpPr/>
          <p:nvPr/>
        </p:nvSpPr>
        <p:spPr>
          <a:xfrm>
            <a:off x="838201" y="172859"/>
            <a:ext cx="10821824" cy="68378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xmlns="" id="{F957A88F-96D8-BB74-3438-4BCE76CFE004}"/>
              </a:ext>
            </a:extLst>
          </p:cNvPr>
          <p:cNvSpPr>
            <a:spLocks noGrp="1"/>
          </p:cNvSpPr>
          <p:nvPr>
            <p:ph type="title"/>
          </p:nvPr>
        </p:nvSpPr>
        <p:spPr>
          <a:xfrm>
            <a:off x="830479" y="172859"/>
            <a:ext cx="10829546" cy="720138"/>
          </a:xfrm>
        </p:spPr>
        <p:txBody>
          <a:bodyPr>
            <a:normAutofit/>
          </a:bodyPr>
          <a:lstStyle/>
          <a:p>
            <a:r>
              <a:rPr kumimoji="1" lang="ja-JP" altLang="en-US" sz="2800" dirty="0">
                <a:latin typeface="游ゴシック Medium" panose="020B0500000000000000" pitchFamily="50" charset="-128"/>
                <a:ea typeface="游ゴシック Medium" panose="020B0500000000000000" pitchFamily="50" charset="-128"/>
              </a:rPr>
              <a:t>　　　　　　</a:t>
            </a:r>
            <a:r>
              <a:rPr kumimoji="1" lang="ja-JP" altLang="en-US" sz="2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◇食としての</a:t>
            </a:r>
            <a:r>
              <a:rPr lang="ja-JP" altLang="en-US" sz="2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卵の</a:t>
            </a:r>
            <a:r>
              <a:rPr kumimoji="1" lang="ja-JP" altLang="en-US" sz="2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歴史「中世代」</a:t>
            </a:r>
          </a:p>
        </p:txBody>
      </p:sp>
      <p:sp>
        <p:nvSpPr>
          <p:cNvPr id="3" name="コンテンツ プレースホルダー 2">
            <a:extLst>
              <a:ext uri="{FF2B5EF4-FFF2-40B4-BE49-F238E27FC236}">
                <a16:creationId xmlns:a16="http://schemas.microsoft.com/office/drawing/2014/main" xmlns="" id="{87A0F80B-F9CF-CBF6-C900-1CC86D1ED055}"/>
              </a:ext>
            </a:extLst>
          </p:cNvPr>
          <p:cNvSpPr>
            <a:spLocks noGrp="1"/>
          </p:cNvSpPr>
          <p:nvPr>
            <p:ph idx="1"/>
          </p:nvPr>
        </p:nvSpPr>
        <p:spPr>
          <a:xfrm>
            <a:off x="830477" y="1116530"/>
            <a:ext cx="10970095" cy="5741469"/>
          </a:xfrm>
        </p:spPr>
        <p:txBody>
          <a:bodyPr>
            <a:noAutofit/>
          </a:bodyPr>
          <a:lstStyle/>
          <a:p>
            <a:pPr marL="0" indent="0">
              <a:lnSpc>
                <a:spcPct val="120000"/>
              </a:lnSpc>
              <a:buNone/>
            </a:pPr>
            <a:r>
              <a:rPr kumimoji="1"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▷ルネッサンス中世</a:t>
            </a:r>
            <a:endParaRPr kumimoji="1" lang="en-US" altLang="ja-JP" sz="18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0" indent="0">
              <a:lnSpc>
                <a:spcPts val="2000"/>
              </a:lnSpc>
              <a:buNone/>
            </a:pPr>
            <a:r>
              <a:rPr kumimoji="1"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フランス（１４世紀）の宮廷料理人にギヨーム・ティレル別名タイユヴァンが</a:t>
            </a:r>
            <a:endParaRPr kumimoji="1" lang="en-US" altLang="ja-JP" sz="18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0" indent="0">
              <a:lnSpc>
                <a:spcPts val="2000"/>
              </a:lnSpc>
              <a:buNone/>
            </a:pPr>
            <a:r>
              <a:rPr kumimoji="1"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料理本を書いている。この本に</a:t>
            </a:r>
            <a:r>
              <a:rPr kumimoji="1" lang="en-US" altLang="ja-JP"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kumimoji="1"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卵のスープ</a:t>
            </a:r>
            <a:r>
              <a:rPr kumimoji="1" lang="en-US" altLang="ja-JP"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kumimoji="1"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や</a:t>
            </a:r>
            <a:r>
              <a:rPr kumimoji="1" lang="en-US" altLang="ja-JP"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卵のパイ</a:t>
            </a:r>
            <a:r>
              <a:rPr lang="en-US" altLang="ja-JP"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、現在日本で言う</a:t>
            </a:r>
            <a:r>
              <a:rPr lang="en-US" altLang="ja-JP"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ウ</a:t>
            </a:r>
            <a:endParaRPr lang="en-US" altLang="ja-JP" sz="18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0" indent="0">
              <a:lnSpc>
                <a:spcPts val="2000"/>
              </a:lnSpc>
              <a:buNone/>
            </a:pPr>
            <a:r>
              <a:rPr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フマヨ」と呼ば</a:t>
            </a:r>
            <a:r>
              <a:rPr kumimoji="1"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れる半熟のゆで卵のマヨネーズを</a:t>
            </a:r>
            <a:r>
              <a:rPr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掛けた料理（ただしこの時代</a:t>
            </a:r>
            <a:endParaRPr lang="en-US" altLang="ja-JP" sz="18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0" indent="0">
              <a:lnSpc>
                <a:spcPts val="2000"/>
              </a:lnSpc>
              <a:buNone/>
            </a:pPr>
            <a:r>
              <a:rPr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「マヨネーズ」としては存在していない）、</a:t>
            </a:r>
            <a:r>
              <a:rPr lang="en-US" altLang="ja-JP"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kumimoji="1"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茹で玉子のパテ</a:t>
            </a:r>
            <a:r>
              <a:rPr kumimoji="1" lang="en-US" altLang="ja-JP"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kumimoji="1"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など</a:t>
            </a:r>
            <a:r>
              <a:rPr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数多くの卵</a:t>
            </a:r>
            <a:endParaRPr lang="en-US" altLang="ja-JP" sz="18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0" indent="0">
              <a:lnSpc>
                <a:spcPts val="2000"/>
              </a:lnSpc>
              <a:buNone/>
            </a:pPr>
            <a:r>
              <a:rPr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料理とその調理</a:t>
            </a:r>
            <a:r>
              <a:rPr kumimoji="1"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法が記載されています。</a:t>
            </a:r>
            <a:endParaRPr kumimoji="1" lang="en-US" altLang="ja-JP" sz="18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0" indent="0">
              <a:lnSpc>
                <a:spcPts val="2000"/>
              </a:lnSpc>
              <a:buNone/>
            </a:pPr>
            <a:r>
              <a:rPr kumimoji="1"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このルネッサンス時代に現代イタリア料理の基礎となるものが出来上がった。</a:t>
            </a:r>
            <a:endParaRPr kumimoji="1" lang="en-US" altLang="ja-JP" sz="18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0" indent="0">
              <a:lnSpc>
                <a:spcPts val="2000"/>
              </a:lnSpc>
              <a:buNone/>
            </a:pPr>
            <a:r>
              <a:rPr kumimoji="1"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しかし、今の</a:t>
            </a:r>
            <a:r>
              <a:rPr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私たちが</a:t>
            </a:r>
            <a:r>
              <a:rPr kumimoji="1"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イメージ今のイタリア料理とは多少違ったもので、古代ロ</a:t>
            </a:r>
            <a:endParaRPr kumimoji="1" lang="en-US" altLang="ja-JP" sz="18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0" indent="0">
              <a:lnSpc>
                <a:spcPts val="2000"/>
              </a:lnSpc>
              <a:buNone/>
            </a:pPr>
            <a:r>
              <a:rPr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a:t>
            </a:r>
            <a:r>
              <a:rPr kumimoji="1"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ーマ時代から</a:t>
            </a:r>
            <a:r>
              <a:rPr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の続きの文化で、</a:t>
            </a:r>
            <a:r>
              <a:rPr kumimoji="1"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中世の影響を色濃く残す</a:t>
            </a:r>
            <a:endParaRPr kumimoji="1" lang="en-US" altLang="ja-JP" sz="18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0" indent="0">
              <a:lnSpc>
                <a:spcPts val="2000"/>
              </a:lnSpc>
              <a:buNone/>
            </a:pPr>
            <a:r>
              <a:rPr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a:t>
            </a:r>
            <a:r>
              <a:rPr kumimoji="1"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ものでした。</a:t>
            </a:r>
            <a:r>
              <a:rPr kumimoji="1" lang="en-US" altLang="ja-JP"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1533</a:t>
            </a:r>
            <a:r>
              <a:rPr kumimoji="1"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年に</a:t>
            </a:r>
            <a:r>
              <a:rPr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カトリーヌ・ド・メディチがアン</a:t>
            </a:r>
            <a:endParaRPr lang="en-US" altLang="ja-JP" sz="18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0" indent="0">
              <a:lnSpc>
                <a:spcPts val="2000"/>
              </a:lnSpc>
              <a:buNone/>
            </a:pPr>
            <a:r>
              <a:rPr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リ</a:t>
            </a:r>
            <a:r>
              <a:rPr lang="en-US" altLang="ja-JP"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2</a:t>
            </a:r>
            <a:r>
              <a:rPr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世に</a:t>
            </a:r>
            <a:r>
              <a:rPr kumimoji="1"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嫁ぐときに</a:t>
            </a:r>
            <a:r>
              <a:rPr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イタリア</a:t>
            </a:r>
            <a:r>
              <a:rPr kumimoji="1"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料理が</a:t>
            </a:r>
            <a:r>
              <a:rPr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フランスにもたらされ</a:t>
            </a:r>
            <a:endParaRPr kumimoji="1" lang="en-US" altLang="ja-JP" sz="18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0" indent="0">
              <a:lnSpc>
                <a:spcPts val="2000"/>
              </a:lnSpc>
              <a:buNone/>
            </a:pPr>
            <a:r>
              <a:rPr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a:t>
            </a:r>
            <a:r>
              <a:rPr kumimoji="1"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今のフランス料理に発展していく。</a:t>
            </a:r>
            <a:r>
              <a:rPr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その中には卵を使う</a:t>
            </a:r>
            <a:endParaRPr kumimoji="1" lang="en-US" altLang="ja-JP" sz="18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0" indent="0">
              <a:lnSpc>
                <a:spcPts val="2000"/>
              </a:lnSpc>
              <a:buNone/>
            </a:pPr>
            <a:r>
              <a:rPr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菓子もあり、その中にはイタリアで</a:t>
            </a:r>
            <a:r>
              <a:rPr lang="en-US" altLang="ja-JP"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アマレッティ」と</a:t>
            </a:r>
            <a:endParaRPr lang="en-US" altLang="ja-JP" sz="18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0" indent="0">
              <a:lnSpc>
                <a:spcPts val="2000"/>
              </a:lnSpc>
              <a:buNone/>
            </a:pPr>
            <a:r>
              <a:rPr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呼ばれている「マカロン」もありました。</a:t>
            </a:r>
            <a:endParaRPr kumimoji="1" lang="ja-JP" altLang="en-US" sz="18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p:txBody>
      </p:sp>
      <p:pic>
        <p:nvPicPr>
          <p:cNvPr id="4" name="図 3">
            <a:extLst>
              <a:ext uri="{FF2B5EF4-FFF2-40B4-BE49-F238E27FC236}">
                <a16:creationId xmlns:a16="http://schemas.microsoft.com/office/drawing/2014/main" xmlns="" id="{57505287-46E4-A8FB-D357-59CBEFEBBD3D}"/>
              </a:ext>
            </a:extLst>
          </p:cNvPr>
          <p:cNvPicPr>
            <a:picLocks noChangeAspect="1"/>
          </p:cNvPicPr>
          <p:nvPr/>
        </p:nvPicPr>
        <p:blipFill>
          <a:blip r:embed="rId2"/>
          <a:stretch>
            <a:fillRect/>
          </a:stretch>
        </p:blipFill>
        <p:spPr>
          <a:xfrm>
            <a:off x="9201752" y="770923"/>
            <a:ext cx="2458273" cy="1165195"/>
          </a:xfrm>
          <a:prstGeom prst="rect">
            <a:avLst/>
          </a:prstGeom>
        </p:spPr>
      </p:pic>
      <p:pic>
        <p:nvPicPr>
          <p:cNvPr id="5" name="図 4">
            <a:extLst>
              <a:ext uri="{FF2B5EF4-FFF2-40B4-BE49-F238E27FC236}">
                <a16:creationId xmlns:a16="http://schemas.microsoft.com/office/drawing/2014/main" xmlns="" id="{BA3A3887-9A97-F4EA-EEB3-09AB1B02EB6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9732707" y="2031531"/>
            <a:ext cx="1927318" cy="1342239"/>
          </a:xfrm>
          <a:prstGeom prst="rect">
            <a:avLst/>
          </a:prstGeom>
        </p:spPr>
      </p:pic>
      <p:pic>
        <p:nvPicPr>
          <p:cNvPr id="6" name="図 5">
            <a:extLst>
              <a:ext uri="{FF2B5EF4-FFF2-40B4-BE49-F238E27FC236}">
                <a16:creationId xmlns:a16="http://schemas.microsoft.com/office/drawing/2014/main" xmlns="" id="{6EDB6D2A-1BD7-B0DD-2638-B32F75CC4D31}"/>
              </a:ext>
            </a:extLst>
          </p:cNvPr>
          <p:cNvPicPr>
            <a:picLocks noChangeAspect="1"/>
          </p:cNvPicPr>
          <p:nvPr/>
        </p:nvPicPr>
        <p:blipFill rotWithShape="1">
          <a:blip r:embed="rId5"/>
          <a:srcRect t="18854"/>
          <a:stretch/>
        </p:blipFill>
        <p:spPr>
          <a:xfrm>
            <a:off x="10028002" y="3485537"/>
            <a:ext cx="1632023" cy="931931"/>
          </a:xfrm>
          <a:prstGeom prst="rect">
            <a:avLst/>
          </a:prstGeom>
        </p:spPr>
      </p:pic>
      <p:pic>
        <p:nvPicPr>
          <p:cNvPr id="8" name="図 7">
            <a:extLst>
              <a:ext uri="{FF2B5EF4-FFF2-40B4-BE49-F238E27FC236}">
                <a16:creationId xmlns:a16="http://schemas.microsoft.com/office/drawing/2014/main" xmlns="" id="{FE77D48F-F0EE-1A1E-C2BF-E75BCFFD74BF}"/>
              </a:ext>
            </a:extLst>
          </p:cNvPr>
          <p:cNvPicPr>
            <a:picLocks noChangeAspect="1"/>
          </p:cNvPicPr>
          <p:nvPr/>
        </p:nvPicPr>
        <p:blipFill>
          <a:blip r:embed="rId6"/>
          <a:stretch>
            <a:fillRect/>
          </a:stretch>
        </p:blipFill>
        <p:spPr>
          <a:xfrm>
            <a:off x="10349416" y="4677350"/>
            <a:ext cx="1310609" cy="1104811"/>
          </a:xfrm>
          <a:prstGeom prst="rect">
            <a:avLst/>
          </a:prstGeom>
        </p:spPr>
      </p:pic>
      <p:pic>
        <p:nvPicPr>
          <p:cNvPr id="10" name="図 9">
            <a:extLst>
              <a:ext uri="{FF2B5EF4-FFF2-40B4-BE49-F238E27FC236}">
                <a16:creationId xmlns:a16="http://schemas.microsoft.com/office/drawing/2014/main" xmlns="" id="{4077ED3C-1669-749A-67FD-5D1930BDC0FF}"/>
              </a:ext>
            </a:extLst>
          </p:cNvPr>
          <p:cNvPicPr>
            <a:picLocks noChangeAspect="1"/>
          </p:cNvPicPr>
          <p:nvPr/>
        </p:nvPicPr>
        <p:blipFill rotWithShape="1">
          <a:blip r:embed="rId7"/>
          <a:srcRect l="10479" t="8671" r="13878" b="29184"/>
          <a:stretch/>
        </p:blipFill>
        <p:spPr>
          <a:xfrm>
            <a:off x="1194689" y="4273325"/>
            <a:ext cx="2260780" cy="2276159"/>
          </a:xfrm>
          <a:prstGeom prst="rect">
            <a:avLst/>
          </a:prstGeom>
        </p:spPr>
      </p:pic>
    </p:spTree>
    <p:extLst>
      <p:ext uri="{BB962C8B-B14F-4D97-AF65-F5344CB8AC3E}">
        <p14:creationId xmlns:p14="http://schemas.microsoft.com/office/powerpoint/2010/main" val="2954059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xmlns="" id="{99396F78-7E7A-D622-8610-F78389B846E4}"/>
              </a:ext>
            </a:extLst>
          </p:cNvPr>
          <p:cNvSpPr/>
          <p:nvPr/>
        </p:nvSpPr>
        <p:spPr>
          <a:xfrm>
            <a:off x="838655" y="285184"/>
            <a:ext cx="10484032" cy="513713"/>
          </a:xfrm>
          <a:prstGeom prst="rect">
            <a:avLst/>
          </a:prstGeo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xmlns="" id="{C5EDF797-EDBE-4973-06E2-0095D200C9D3}"/>
              </a:ext>
            </a:extLst>
          </p:cNvPr>
          <p:cNvSpPr/>
          <p:nvPr/>
        </p:nvSpPr>
        <p:spPr>
          <a:xfrm>
            <a:off x="6019801" y="2337816"/>
            <a:ext cx="5332412" cy="40754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xmlns="" id="{5EC2C9DD-5533-3E86-2B17-B7BC64B28AE7}"/>
              </a:ext>
            </a:extLst>
          </p:cNvPr>
          <p:cNvSpPr/>
          <p:nvPr/>
        </p:nvSpPr>
        <p:spPr>
          <a:xfrm>
            <a:off x="732896" y="2337817"/>
            <a:ext cx="5149321" cy="40754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xmlns="" id="{CB5D2D01-2E69-885F-9642-08B3F5E57F70}"/>
              </a:ext>
            </a:extLst>
          </p:cNvPr>
          <p:cNvSpPr>
            <a:spLocks noGrp="1"/>
          </p:cNvSpPr>
          <p:nvPr>
            <p:ph type="title"/>
          </p:nvPr>
        </p:nvSpPr>
        <p:spPr>
          <a:xfrm>
            <a:off x="810263" y="-105878"/>
            <a:ext cx="10403732" cy="2456111"/>
          </a:xfrm>
        </p:spPr>
        <p:txBody>
          <a:bodyPr>
            <a:normAutofit/>
          </a:bodyPr>
          <a:lstStyle/>
          <a:p>
            <a:pPr algn="ctr">
              <a:lnSpc>
                <a:spcPts val="2500"/>
              </a:lnSpc>
            </a:pPr>
            <a:r>
              <a:rPr kumimoji="1" lang="en-US" altLang="ja-JP" sz="3100" dirty="0">
                <a:latin typeface="BIZ UDPゴシック" panose="020B0400000000000000" pitchFamily="50" charset="-128"/>
                <a:ea typeface="BIZ UDPゴシック" panose="020B0400000000000000" pitchFamily="50" charset="-128"/>
              </a:rPr>
              <a:t/>
            </a:r>
            <a:br>
              <a:rPr kumimoji="1" lang="en-US" altLang="ja-JP" sz="3100" dirty="0">
                <a:latin typeface="BIZ UDPゴシック" panose="020B0400000000000000" pitchFamily="50" charset="-128"/>
                <a:ea typeface="BIZ UDPゴシック" panose="020B0400000000000000" pitchFamily="50" charset="-128"/>
              </a:rPr>
            </a:br>
            <a:r>
              <a:rPr kumimoji="1" lang="ja-JP" altLang="en-US" sz="2800" dirty="0">
                <a:solidFill>
                  <a:schemeClr val="tx1">
                    <a:lumMod val="75000"/>
                    <a:lumOff val="25000"/>
                  </a:schemeClr>
                </a:solidFill>
                <a:latin typeface="BIZ UDPゴシック" panose="020B0400000000000000" pitchFamily="50" charset="-128"/>
                <a:ea typeface="BIZ UDPゴシック" panose="020B0400000000000000" pitchFamily="50" charset="-128"/>
              </a:rPr>
              <a:t>◇卵の食としての歴史　「近 代」 </a:t>
            </a:r>
            <a:r>
              <a:rPr kumimoji="1" lang="en-US" altLang="ja-JP" sz="2000" dirty="0">
                <a:latin typeface="BIZ UDPゴシック" panose="020B0400000000000000" pitchFamily="50" charset="-128"/>
                <a:ea typeface="BIZ UDPゴシック" panose="020B0400000000000000" pitchFamily="50" charset="-128"/>
              </a:rPr>
              <a:t/>
            </a:r>
            <a:br>
              <a:rPr kumimoji="1" lang="en-US" altLang="ja-JP" sz="2000" dirty="0">
                <a:latin typeface="BIZ UDPゴシック" panose="020B0400000000000000" pitchFamily="50" charset="-128"/>
                <a:ea typeface="BIZ UDPゴシック" panose="020B0400000000000000" pitchFamily="50" charset="-128"/>
              </a:rPr>
            </a:br>
            <a:r>
              <a:rPr kumimoji="1"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17</a:t>
            </a:r>
            <a:r>
              <a:rPr kumimoji="1"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世紀フランスではイタリア料理の影響から離れるフランス料理の改革が始められた。「オートキュイジーヌ</a:t>
            </a:r>
            <a:r>
              <a:rPr kumimoji="1"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kumimoji="1"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至高料理</a:t>
            </a:r>
            <a:r>
              <a:rPr kumimoji="1"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kumimoji="1"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」が誕生し、フランス宮廷料理のフォーマルな様式として定着し、現代ではフランスの伝統的な高級料理モデルとして認識されている。　</a:t>
            </a:r>
            <a:r>
              <a:rPr kumimoji="1" lang="ja-JP" altLang="en-US" sz="2000" dirty="0">
                <a:solidFill>
                  <a:schemeClr val="tx1">
                    <a:lumMod val="75000"/>
                    <a:lumOff val="25000"/>
                  </a:schemeClr>
                </a:solidFill>
                <a:latin typeface="BIZ UD明朝 Medium" panose="02020500000000000000" pitchFamily="17" charset="-128"/>
                <a:ea typeface="BIZ UD明朝 Medium" panose="02020500000000000000" pitchFamily="17" charset="-128"/>
              </a:rPr>
              <a:t>　　　　　　　　　　　　　　</a:t>
            </a:r>
            <a:r>
              <a:rPr kumimoji="1" lang="en-US" altLang="ja-JP" sz="2800" dirty="0">
                <a:solidFill>
                  <a:schemeClr val="tx1">
                    <a:lumMod val="65000"/>
                    <a:lumOff val="35000"/>
                  </a:schemeClr>
                </a:solidFill>
                <a:latin typeface="BIZ UD明朝 Medium" panose="02020500000000000000" pitchFamily="17" charset="-128"/>
                <a:ea typeface="BIZ UD明朝 Medium" panose="02020500000000000000" pitchFamily="17" charset="-128"/>
              </a:rPr>
              <a:t/>
            </a:r>
            <a:br>
              <a:rPr kumimoji="1" lang="en-US" altLang="ja-JP" sz="2800" dirty="0">
                <a:solidFill>
                  <a:schemeClr val="tx1">
                    <a:lumMod val="65000"/>
                    <a:lumOff val="35000"/>
                  </a:schemeClr>
                </a:solidFill>
                <a:latin typeface="BIZ UD明朝 Medium" panose="02020500000000000000" pitchFamily="17" charset="-128"/>
                <a:ea typeface="BIZ UD明朝 Medium" panose="02020500000000000000" pitchFamily="17" charset="-128"/>
              </a:rPr>
            </a:br>
            <a:endParaRPr kumimoji="1" lang="ja-JP" altLang="en-US" sz="2800" dirty="0">
              <a:solidFill>
                <a:schemeClr val="tx1">
                  <a:lumMod val="65000"/>
                  <a:lumOff val="35000"/>
                </a:schemeClr>
              </a:solidFill>
              <a:latin typeface="BIZ UD明朝 Medium" panose="02020500000000000000" pitchFamily="17" charset="-128"/>
              <a:ea typeface="BIZ UD明朝 Medium" panose="02020500000000000000" pitchFamily="17" charset="-128"/>
            </a:endParaRPr>
          </a:p>
        </p:txBody>
      </p:sp>
      <p:sp>
        <p:nvSpPr>
          <p:cNvPr id="3" name="テキスト プレースホルダー 2">
            <a:extLst>
              <a:ext uri="{FF2B5EF4-FFF2-40B4-BE49-F238E27FC236}">
                <a16:creationId xmlns:a16="http://schemas.microsoft.com/office/drawing/2014/main" xmlns="" id="{BE69A46A-A91D-C75E-C3C4-2D917744A12E}"/>
              </a:ext>
            </a:extLst>
          </p:cNvPr>
          <p:cNvSpPr>
            <a:spLocks noGrp="1"/>
          </p:cNvSpPr>
          <p:nvPr>
            <p:ph type="body" idx="1"/>
          </p:nvPr>
        </p:nvSpPr>
        <p:spPr>
          <a:xfrm>
            <a:off x="715541" y="1772718"/>
            <a:ext cx="5335587" cy="591593"/>
          </a:xfrm>
        </p:spPr>
        <p:txBody>
          <a:bodyPr>
            <a:normAutofit fontScale="77500" lnSpcReduction="20000"/>
          </a:bodyPr>
          <a:lstStyle/>
          <a:p>
            <a:r>
              <a:rPr kumimoji="1" lang="ja-JP" altLang="en-US" sz="2600" dirty="0">
                <a:solidFill>
                  <a:schemeClr val="tx1">
                    <a:lumMod val="65000"/>
                    <a:lumOff val="35000"/>
                  </a:schemeClr>
                </a:solidFill>
                <a:latin typeface="游ゴシック Medium" panose="020B0500000000000000" pitchFamily="50" charset="-128"/>
                <a:ea typeface="游ゴシック Medium" panose="020B0500000000000000" pitchFamily="50" charset="-128"/>
              </a:rPr>
              <a:t>マリー＝アンワーヌ･</a:t>
            </a:r>
            <a:r>
              <a:rPr kumimoji="1" lang="ja-JP" altLang="en-US" sz="2600" spc="-150" dirty="0">
                <a:solidFill>
                  <a:schemeClr val="tx1">
                    <a:lumMod val="65000"/>
                    <a:lumOff val="35000"/>
                  </a:schemeClr>
                </a:solidFill>
                <a:latin typeface="游ゴシック Medium" panose="020B0500000000000000" pitchFamily="50" charset="-128"/>
                <a:ea typeface="游ゴシック Medium" panose="020B0500000000000000" pitchFamily="50" charset="-128"/>
              </a:rPr>
              <a:t>カレーム </a:t>
            </a:r>
            <a:r>
              <a:rPr kumimoji="1" lang="en-US" altLang="ja-JP" sz="2100" spc="-150" dirty="0">
                <a:solidFill>
                  <a:schemeClr val="tx1">
                    <a:lumMod val="65000"/>
                    <a:lumOff val="35000"/>
                  </a:schemeClr>
                </a:solidFill>
                <a:latin typeface="游ゴシック Medium" panose="020B0500000000000000" pitchFamily="50" charset="-128"/>
                <a:ea typeface="游ゴシック Medium" panose="020B0500000000000000" pitchFamily="50" charset="-128"/>
              </a:rPr>
              <a:t>(</a:t>
            </a:r>
            <a:r>
              <a:rPr kumimoji="1" lang="en-US" altLang="ja-JP" sz="2100" spc="-70" dirty="0">
                <a:solidFill>
                  <a:schemeClr val="tx1">
                    <a:lumMod val="65000"/>
                    <a:lumOff val="35000"/>
                  </a:schemeClr>
                </a:solidFill>
                <a:latin typeface="游ゴシック Medium" panose="020B0500000000000000" pitchFamily="50" charset="-128"/>
                <a:ea typeface="游ゴシック Medium" panose="020B0500000000000000" pitchFamily="50" charset="-128"/>
              </a:rPr>
              <a:t>1784</a:t>
            </a:r>
            <a:r>
              <a:rPr kumimoji="1" lang="ja-JP" altLang="en-US" sz="2100" spc="-70" dirty="0">
                <a:solidFill>
                  <a:schemeClr val="tx1">
                    <a:lumMod val="65000"/>
                    <a:lumOff val="35000"/>
                  </a:schemeClr>
                </a:solidFill>
                <a:latin typeface="游ゴシック Medium" panose="020B0500000000000000" pitchFamily="50" charset="-128"/>
                <a:ea typeface="游ゴシック Medium" panose="020B0500000000000000" pitchFamily="50" charset="-128"/>
              </a:rPr>
              <a:t>年</a:t>
            </a:r>
            <a:r>
              <a:rPr kumimoji="1" lang="en-US" altLang="ja-JP" sz="2100" spc="-70" dirty="0">
                <a:solidFill>
                  <a:schemeClr val="tx1">
                    <a:lumMod val="65000"/>
                    <a:lumOff val="35000"/>
                  </a:schemeClr>
                </a:solidFill>
                <a:latin typeface="游ゴシック Medium" panose="020B0500000000000000" pitchFamily="50" charset="-128"/>
                <a:ea typeface="游ゴシック Medium" panose="020B0500000000000000" pitchFamily="50" charset="-128"/>
              </a:rPr>
              <a:t>- 1833</a:t>
            </a:r>
            <a:r>
              <a:rPr kumimoji="1" lang="ja-JP" altLang="en-US" sz="2100" spc="-70" dirty="0">
                <a:solidFill>
                  <a:schemeClr val="tx1">
                    <a:lumMod val="65000"/>
                    <a:lumOff val="35000"/>
                  </a:schemeClr>
                </a:solidFill>
                <a:latin typeface="游ゴシック Medium" panose="020B0500000000000000" pitchFamily="50" charset="-128"/>
                <a:ea typeface="游ゴシック Medium" panose="020B0500000000000000" pitchFamily="50" charset="-128"/>
              </a:rPr>
              <a:t>年</a:t>
            </a:r>
            <a:r>
              <a:rPr kumimoji="1" lang="ja-JP" altLang="en-US" sz="2100" dirty="0">
                <a:solidFill>
                  <a:schemeClr val="tx1">
                    <a:lumMod val="65000"/>
                    <a:lumOff val="35000"/>
                  </a:schemeClr>
                </a:solidFill>
                <a:latin typeface="游ゴシック Medium" panose="020B0500000000000000" pitchFamily="50" charset="-128"/>
                <a:ea typeface="游ゴシック Medium" panose="020B0500000000000000" pitchFamily="50" charset="-128"/>
              </a:rPr>
              <a:t>）</a:t>
            </a:r>
            <a:endParaRPr kumimoji="1"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p:txBody>
      </p:sp>
      <p:sp>
        <p:nvSpPr>
          <p:cNvPr id="4" name="コンテンツ プレースホルダー 3">
            <a:extLst>
              <a:ext uri="{FF2B5EF4-FFF2-40B4-BE49-F238E27FC236}">
                <a16:creationId xmlns:a16="http://schemas.microsoft.com/office/drawing/2014/main" xmlns="" id="{610530F5-7AFA-AC16-D8A1-11D82A37DD48}"/>
              </a:ext>
            </a:extLst>
          </p:cNvPr>
          <p:cNvSpPr>
            <a:spLocks noGrp="1"/>
          </p:cNvSpPr>
          <p:nvPr>
            <p:ph sz="half" idx="2"/>
          </p:nvPr>
        </p:nvSpPr>
        <p:spPr>
          <a:xfrm>
            <a:off x="755122" y="2350233"/>
            <a:ext cx="5157787" cy="4063004"/>
          </a:xfrm>
        </p:spPr>
        <p:txBody>
          <a:bodyPr>
            <a:normAutofit fontScale="32500" lnSpcReduction="20000"/>
          </a:bodyPr>
          <a:lstStyle/>
          <a:p>
            <a:pPr marL="0" indent="0">
              <a:lnSpc>
                <a:spcPts val="900"/>
              </a:lnSpc>
              <a:buNone/>
            </a:pPr>
            <a:r>
              <a:rPr kumimoji="1" lang="ja-JP" altLang="en-US" sz="4500" dirty="0"/>
              <a:t>　</a:t>
            </a:r>
            <a:endParaRPr kumimoji="1" lang="en-US" altLang="ja-JP" sz="4500" dirty="0"/>
          </a:p>
          <a:p>
            <a:pPr marL="0" indent="0">
              <a:lnSpc>
                <a:spcPts val="1700"/>
              </a:lnSpc>
              <a:buNone/>
            </a:pPr>
            <a:r>
              <a:rPr kumimoji="1" lang="ja-JP" altLang="en-US" sz="4500" dirty="0">
                <a:solidFill>
                  <a:schemeClr val="tx1">
                    <a:lumMod val="65000"/>
                    <a:lumOff val="35000"/>
                  </a:schemeClr>
                </a:solidFill>
                <a:latin typeface="游ゴシック Medium" panose="020B0500000000000000" pitchFamily="50" charset="-128"/>
                <a:ea typeface="游ゴシック Medium" panose="020B0500000000000000" pitchFamily="50" charset="-128"/>
              </a:rPr>
              <a:t>フランス料理の発展に大きく貢献し、</a:t>
            </a:r>
            <a:r>
              <a:rPr lang="ja-JP" altLang="en-US" sz="4500" dirty="0">
                <a:solidFill>
                  <a:schemeClr val="tx1">
                    <a:lumMod val="65000"/>
                    <a:lumOff val="35000"/>
                  </a:schemeClr>
                </a:solidFill>
                <a:latin typeface="游ゴシック Medium" panose="020B0500000000000000" pitchFamily="50" charset="-128"/>
                <a:ea typeface="游ゴシック Medium" panose="020B0500000000000000" pitchFamily="50" charset="-128"/>
              </a:rPr>
              <a:t>当時はシェフ</a:t>
            </a:r>
            <a:endParaRPr kumimoji="1" lang="ja-JP" altLang="en-US" sz="4500"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a:p>
            <a:pPr marL="0" indent="0">
              <a:lnSpc>
                <a:spcPts val="1700"/>
              </a:lnSpc>
              <a:buNone/>
            </a:pPr>
            <a:r>
              <a:rPr kumimoji="1" lang="ja-JP" altLang="en-US" sz="4500" dirty="0">
                <a:solidFill>
                  <a:schemeClr val="tx1">
                    <a:lumMod val="65000"/>
                    <a:lumOff val="35000"/>
                  </a:schemeClr>
                </a:solidFill>
                <a:latin typeface="游ゴシック Medium" panose="020B0500000000000000" pitchFamily="50" charset="-128"/>
                <a:ea typeface="游ゴシック Medium" panose="020B0500000000000000" pitchFamily="50" charset="-128"/>
              </a:rPr>
              <a:t>　　　　　　　　　　</a:t>
            </a:r>
            <a:r>
              <a:rPr lang="ja-JP" altLang="en-US" sz="4500" dirty="0">
                <a:solidFill>
                  <a:schemeClr val="tx1">
                    <a:lumMod val="65000"/>
                    <a:lumOff val="35000"/>
                  </a:schemeClr>
                </a:solidFill>
                <a:latin typeface="游ゴシック Medium" panose="020B0500000000000000" pitchFamily="50" charset="-128"/>
                <a:ea typeface="游ゴシック Medium" panose="020B0500000000000000" pitchFamily="50" charset="-128"/>
              </a:rPr>
              <a:t>の帝王かつ帝王のシェフと言われ、</a:t>
            </a:r>
            <a:endParaRPr kumimoji="1" lang="ja-JP" altLang="en-US" sz="4500"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a:p>
            <a:pPr marL="0" indent="0">
              <a:lnSpc>
                <a:spcPts val="1700"/>
              </a:lnSpc>
              <a:buNone/>
            </a:pPr>
            <a:r>
              <a:rPr lang="ja-JP" altLang="en-US" sz="4500" dirty="0">
                <a:solidFill>
                  <a:schemeClr val="tx1">
                    <a:lumMod val="65000"/>
                    <a:lumOff val="35000"/>
                  </a:schemeClr>
                </a:solidFill>
                <a:latin typeface="游ゴシック Medium" panose="020B0500000000000000" pitchFamily="50" charset="-128"/>
                <a:ea typeface="游ゴシック Medium" panose="020B0500000000000000" pitchFamily="50" charset="-128"/>
              </a:rPr>
              <a:t>　　　　　　　　　　今のよう</a:t>
            </a:r>
            <a:r>
              <a:rPr kumimoji="1" lang="ja-JP" altLang="en-US" sz="4500" dirty="0">
                <a:solidFill>
                  <a:schemeClr val="tx1">
                    <a:lumMod val="65000"/>
                    <a:lumOff val="35000"/>
                  </a:schemeClr>
                </a:solidFill>
                <a:latin typeface="游ゴシック Medium" panose="020B0500000000000000" pitchFamily="50" charset="-128"/>
                <a:ea typeface="游ゴシック Medium" panose="020B0500000000000000" pitchFamily="50" charset="-128"/>
              </a:rPr>
              <a:t>な高級フレンチが</a:t>
            </a:r>
            <a:r>
              <a:rPr lang="ja-JP" altLang="en-US" sz="4500" dirty="0">
                <a:solidFill>
                  <a:schemeClr val="tx1">
                    <a:lumMod val="65000"/>
                    <a:lumOff val="35000"/>
                  </a:schemeClr>
                </a:solidFill>
                <a:latin typeface="游ゴシック Medium" panose="020B0500000000000000" pitchFamily="50" charset="-128"/>
                <a:ea typeface="游ゴシック Medium" panose="020B0500000000000000" pitchFamily="50" charset="-128"/>
              </a:rPr>
              <a:t>確立さ</a:t>
            </a:r>
            <a:endParaRPr kumimoji="1" lang="ja-JP" altLang="en-US" sz="4500"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a:p>
            <a:pPr marL="0" indent="0">
              <a:lnSpc>
                <a:spcPts val="1700"/>
              </a:lnSpc>
              <a:buNone/>
            </a:pPr>
            <a:r>
              <a:rPr kumimoji="1" lang="ja-JP" altLang="en-US" sz="4500" dirty="0">
                <a:solidFill>
                  <a:schemeClr val="tx1">
                    <a:lumMod val="65000"/>
                    <a:lumOff val="35000"/>
                  </a:schemeClr>
                </a:solidFill>
                <a:latin typeface="游ゴシック Medium" panose="020B0500000000000000" pitchFamily="50" charset="-128"/>
                <a:ea typeface="游ゴシック Medium" panose="020B0500000000000000" pitchFamily="50" charset="-128"/>
              </a:rPr>
              <a:t>　　　　　　　　　　れていなかった頃</a:t>
            </a:r>
            <a:r>
              <a:rPr lang="ja-JP" altLang="en-US" sz="4500" dirty="0">
                <a:solidFill>
                  <a:schemeClr val="tx1">
                    <a:lumMod val="65000"/>
                    <a:lumOff val="35000"/>
                  </a:schemeClr>
                </a:solidFill>
                <a:latin typeface="游ゴシック Medium" panose="020B0500000000000000" pitchFamily="50" charset="-128"/>
                <a:ea typeface="游ゴシック Medium" panose="020B0500000000000000" pitchFamily="50" charset="-128"/>
              </a:rPr>
              <a:t>カトリーヌ･ド･</a:t>
            </a:r>
            <a:endParaRPr kumimoji="1" lang="ja-JP" altLang="en-US" sz="4500"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a:p>
            <a:pPr marL="0" indent="0">
              <a:lnSpc>
                <a:spcPts val="1700"/>
              </a:lnSpc>
              <a:buNone/>
            </a:pPr>
            <a:r>
              <a:rPr kumimoji="1" lang="ja-JP" altLang="en-US" sz="4500" dirty="0">
                <a:solidFill>
                  <a:schemeClr val="tx1">
                    <a:lumMod val="65000"/>
                    <a:lumOff val="35000"/>
                  </a:schemeClr>
                </a:solidFill>
                <a:latin typeface="游ゴシック Medium" panose="020B0500000000000000" pitchFamily="50" charset="-128"/>
                <a:ea typeface="游ゴシック Medium" panose="020B0500000000000000" pitchFamily="50" charset="-128"/>
              </a:rPr>
              <a:t>　　　　　　　　　　メディチ</a:t>
            </a:r>
            <a:r>
              <a:rPr lang="ja-JP" altLang="en-US" sz="4500" dirty="0">
                <a:solidFill>
                  <a:schemeClr val="tx1">
                    <a:lumMod val="65000"/>
                    <a:lumOff val="35000"/>
                  </a:schemeClr>
                </a:solidFill>
                <a:latin typeface="游ゴシック Medium" panose="020B0500000000000000" pitchFamily="50" charset="-128"/>
                <a:ea typeface="游ゴシック Medium" panose="020B0500000000000000" pitchFamily="50" charset="-128"/>
              </a:rPr>
              <a:t>がイタ</a:t>
            </a:r>
            <a:r>
              <a:rPr kumimoji="1" lang="ja-JP" altLang="en-US" sz="4500" dirty="0">
                <a:solidFill>
                  <a:schemeClr val="tx1">
                    <a:lumMod val="65000"/>
                    <a:lumOff val="35000"/>
                  </a:schemeClr>
                </a:solidFill>
                <a:latin typeface="游ゴシック Medium" panose="020B0500000000000000" pitchFamily="50" charset="-128"/>
                <a:ea typeface="游ゴシック Medium" panose="020B0500000000000000" pitchFamily="50" charset="-128"/>
              </a:rPr>
              <a:t>リアからもたらし</a:t>
            </a:r>
            <a:endParaRPr kumimoji="1" lang="en-US" altLang="ja-JP" sz="4500"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a:p>
            <a:pPr marL="0" indent="0">
              <a:lnSpc>
                <a:spcPts val="1700"/>
              </a:lnSpc>
              <a:buNone/>
            </a:pPr>
            <a:r>
              <a:rPr lang="ja-JP" altLang="en-US" sz="4500" dirty="0">
                <a:solidFill>
                  <a:schemeClr val="tx1">
                    <a:lumMod val="65000"/>
                    <a:lumOff val="35000"/>
                  </a:schemeClr>
                </a:solidFill>
                <a:latin typeface="游ゴシック Medium" panose="020B0500000000000000" pitchFamily="50" charset="-128"/>
                <a:ea typeface="游ゴシック Medium" panose="020B0500000000000000" pitchFamily="50" charset="-128"/>
              </a:rPr>
              <a:t>　　　　　　　　　　</a:t>
            </a:r>
            <a:r>
              <a:rPr kumimoji="1" lang="ja-JP" altLang="en-US" sz="4500" dirty="0">
                <a:solidFill>
                  <a:schemeClr val="tx1">
                    <a:lumMod val="65000"/>
                    <a:lumOff val="35000"/>
                  </a:schemeClr>
                </a:solidFill>
                <a:latin typeface="游ゴシック Medium" panose="020B0500000000000000" pitchFamily="50" charset="-128"/>
                <a:ea typeface="游ゴシック Medium" panose="020B0500000000000000" pitchFamily="50" charset="-128"/>
              </a:rPr>
              <a:t>た宮廷料</a:t>
            </a:r>
            <a:r>
              <a:rPr lang="ja-JP" altLang="en-US" sz="4500" dirty="0">
                <a:solidFill>
                  <a:schemeClr val="tx1">
                    <a:lumMod val="65000"/>
                    <a:lumOff val="35000"/>
                  </a:schemeClr>
                </a:solidFill>
                <a:latin typeface="游ゴシック Medium" panose="020B0500000000000000" pitchFamily="50" charset="-128"/>
                <a:ea typeface="游ゴシック Medium" panose="020B0500000000000000" pitchFamily="50" charset="-128"/>
              </a:rPr>
              <a:t>理文化を完成させたと言っ</a:t>
            </a:r>
            <a:endParaRPr kumimoji="1" lang="en-US" altLang="ja-JP" sz="4500"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a:p>
            <a:pPr marL="0" indent="0">
              <a:lnSpc>
                <a:spcPts val="1700"/>
              </a:lnSpc>
              <a:buNone/>
            </a:pPr>
            <a:r>
              <a:rPr kumimoji="1" lang="ja-JP" altLang="en-US" sz="4500" dirty="0">
                <a:solidFill>
                  <a:schemeClr val="tx1">
                    <a:lumMod val="65000"/>
                    <a:lumOff val="35000"/>
                  </a:schemeClr>
                </a:solidFill>
                <a:latin typeface="游ゴシック Medium" panose="020B0500000000000000" pitchFamily="50" charset="-128"/>
                <a:ea typeface="游ゴシック Medium" panose="020B0500000000000000" pitchFamily="50" charset="-128"/>
              </a:rPr>
              <a:t>　　　　　　　　　　ても過言ではありません。</a:t>
            </a:r>
            <a:endParaRPr kumimoji="1" lang="en-US" altLang="ja-JP" sz="4500"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a:p>
            <a:pPr marL="0" indent="0">
              <a:lnSpc>
                <a:spcPts val="1700"/>
              </a:lnSpc>
              <a:buNone/>
            </a:pPr>
            <a:endParaRPr lang="en-US" altLang="ja-JP" sz="4500"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a:p>
            <a:pPr marL="0" indent="0">
              <a:lnSpc>
                <a:spcPts val="1700"/>
              </a:lnSpc>
              <a:buNone/>
            </a:pPr>
            <a:endParaRPr kumimoji="1" lang="ja-JP" altLang="en-US" sz="4500"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a:p>
            <a:pPr marL="0" indent="0">
              <a:lnSpc>
                <a:spcPts val="1700"/>
              </a:lnSpc>
              <a:buNone/>
            </a:pPr>
            <a:r>
              <a:rPr kumimoji="1" lang="ja-JP" altLang="en-US" sz="4500" dirty="0">
                <a:solidFill>
                  <a:schemeClr val="tx1">
                    <a:lumMod val="65000"/>
                    <a:lumOff val="35000"/>
                  </a:schemeClr>
                </a:solidFill>
                <a:latin typeface="游ゴシック Medium" panose="020B0500000000000000" pitchFamily="50" charset="-128"/>
                <a:ea typeface="游ゴシック Medium" panose="020B0500000000000000" pitchFamily="50" charset="-128"/>
              </a:rPr>
              <a:t>  　</a:t>
            </a:r>
            <a:r>
              <a:rPr kumimoji="1" lang="ja-JP" altLang="en-US" sz="4500" b="1" dirty="0">
                <a:solidFill>
                  <a:schemeClr val="tx1">
                    <a:lumMod val="75000"/>
                    <a:lumOff val="25000"/>
                  </a:schemeClr>
                </a:solidFill>
                <a:latin typeface="+mn-ea"/>
              </a:rPr>
              <a:t>「フレンチのシェフたちの元祖」</a:t>
            </a:r>
          </a:p>
          <a:p>
            <a:pPr marL="0" indent="0">
              <a:lnSpc>
                <a:spcPts val="1700"/>
              </a:lnSpc>
              <a:buNone/>
            </a:pPr>
            <a:r>
              <a:rPr kumimoji="1" lang="ja-JP" altLang="en-US" sz="4500" b="1" dirty="0">
                <a:solidFill>
                  <a:schemeClr val="tx1">
                    <a:lumMod val="75000"/>
                    <a:lumOff val="25000"/>
                  </a:schemeClr>
                </a:solidFill>
                <a:latin typeface="游ゴシック Medium" panose="020B0500000000000000" pitchFamily="50" charset="-128"/>
                <a:ea typeface="游ゴシック Medium" panose="020B0500000000000000" pitchFamily="50" charset="-128"/>
              </a:rPr>
              <a:t>　　　　　　　　　　　　　　</a:t>
            </a:r>
            <a:r>
              <a:rPr kumimoji="1" lang="ja-JP" altLang="en-US" sz="4500" b="1" dirty="0">
                <a:solidFill>
                  <a:schemeClr val="tx1">
                    <a:lumMod val="75000"/>
                    <a:lumOff val="25000"/>
                  </a:schemeClr>
                </a:solidFill>
                <a:latin typeface="+mn-ea"/>
              </a:rPr>
              <a:t>ともいうべき人物</a:t>
            </a:r>
          </a:p>
          <a:p>
            <a:endParaRPr kumimoji="1" lang="ja-JP" altLang="en-US" dirty="0"/>
          </a:p>
        </p:txBody>
      </p:sp>
      <p:sp>
        <p:nvSpPr>
          <p:cNvPr id="6" name="コンテンツ プレースホルダー 5">
            <a:extLst>
              <a:ext uri="{FF2B5EF4-FFF2-40B4-BE49-F238E27FC236}">
                <a16:creationId xmlns:a16="http://schemas.microsoft.com/office/drawing/2014/main" xmlns="" id="{B188BACA-34A6-1A59-7FC8-09AEE7E54D77}"/>
              </a:ext>
            </a:extLst>
          </p:cNvPr>
          <p:cNvSpPr>
            <a:spLocks noGrp="1"/>
          </p:cNvSpPr>
          <p:nvPr>
            <p:ph sz="quarter" idx="4"/>
          </p:nvPr>
        </p:nvSpPr>
        <p:spPr>
          <a:xfrm>
            <a:off x="6172200" y="2497396"/>
            <a:ext cx="5183188" cy="4075420"/>
          </a:xfrm>
        </p:spPr>
        <p:txBody>
          <a:bodyPr>
            <a:normAutofit fontScale="32500" lnSpcReduction="20000"/>
          </a:bodyPr>
          <a:lstStyle/>
          <a:p>
            <a:pPr marL="0" indent="0">
              <a:lnSpc>
                <a:spcPts val="2500"/>
              </a:lnSpc>
              <a:buNone/>
            </a:pPr>
            <a:r>
              <a:rPr kumimoji="1" lang="ja-JP" altLang="en-US" sz="4500" dirty="0">
                <a:solidFill>
                  <a:schemeClr val="tx1">
                    <a:lumMod val="65000"/>
                    <a:lumOff val="35000"/>
                  </a:schemeClr>
                </a:solidFill>
              </a:rPr>
              <a:t>レストラン経営と料理考案・レシピ集の著述を通じて、伝統的なフランス料理の大衆化・革新に貢献したことで知られる。現在に至るフランス料理発展の重要なリーダーとして、シェフと食通の間で神格化され、</a:t>
            </a:r>
            <a:r>
              <a:rPr kumimoji="1" lang="ja-JP" altLang="en-US" sz="4500" dirty="0">
                <a:solidFill>
                  <a:schemeClr val="tx1">
                    <a:lumMod val="75000"/>
                    <a:lumOff val="25000"/>
                  </a:schemeClr>
                </a:solidFill>
              </a:rPr>
              <a:t>「</a:t>
            </a:r>
            <a:r>
              <a:rPr kumimoji="1" lang="ja-JP" altLang="en-US" sz="4500" b="1" dirty="0">
                <a:solidFill>
                  <a:schemeClr val="tx1">
                    <a:lumMod val="75000"/>
                    <a:lumOff val="25000"/>
                  </a:schemeClr>
                </a:solidFill>
              </a:rPr>
              <a:t>近代フランス料理の父」</a:t>
            </a:r>
            <a:r>
              <a:rPr kumimoji="1" lang="ja-JP" altLang="en-US" sz="4500" dirty="0">
                <a:solidFill>
                  <a:schemeClr val="tx1">
                    <a:lumMod val="65000"/>
                    <a:lumOff val="35000"/>
                  </a:schemeClr>
                </a:solidFill>
              </a:rPr>
              <a:t>とも呼ばれている。</a:t>
            </a:r>
            <a:endParaRPr kumimoji="1" lang="en-US" altLang="ja-JP" sz="4500" dirty="0">
              <a:solidFill>
                <a:schemeClr val="tx1">
                  <a:lumMod val="65000"/>
                  <a:lumOff val="35000"/>
                </a:schemeClr>
              </a:solidFill>
            </a:endParaRPr>
          </a:p>
          <a:p>
            <a:pPr marL="0" indent="0">
              <a:lnSpc>
                <a:spcPts val="1900"/>
              </a:lnSpc>
              <a:buNone/>
            </a:pPr>
            <a:r>
              <a:rPr kumimoji="1" lang="ja-JP" altLang="en-US" sz="4500" dirty="0">
                <a:solidFill>
                  <a:schemeClr val="tx1">
                    <a:lumMod val="65000"/>
                    <a:lumOff val="35000"/>
                  </a:schemeClr>
                </a:solidFill>
              </a:rPr>
              <a:t>　　　　　　　　　　　　　　ブリガード・ド・キュ</a:t>
            </a:r>
            <a:endParaRPr kumimoji="1" lang="en-US" altLang="ja-JP" sz="4500" dirty="0">
              <a:solidFill>
                <a:schemeClr val="tx1">
                  <a:lumMod val="65000"/>
                  <a:lumOff val="35000"/>
                </a:schemeClr>
              </a:solidFill>
            </a:endParaRPr>
          </a:p>
          <a:p>
            <a:pPr marL="0" indent="0">
              <a:lnSpc>
                <a:spcPts val="1900"/>
              </a:lnSpc>
              <a:buNone/>
            </a:pPr>
            <a:r>
              <a:rPr lang="ja-JP" altLang="en-US" sz="4500" dirty="0">
                <a:solidFill>
                  <a:schemeClr val="tx1">
                    <a:lumMod val="65000"/>
                    <a:lumOff val="35000"/>
                  </a:schemeClr>
                </a:solidFill>
              </a:rPr>
              <a:t>　　　　　</a:t>
            </a:r>
            <a:r>
              <a:rPr kumimoji="1" lang="ja-JP" altLang="en-US" sz="4500" dirty="0">
                <a:solidFill>
                  <a:schemeClr val="tx1">
                    <a:lumMod val="65000"/>
                    <a:lumOff val="35000"/>
                  </a:schemeClr>
                </a:solidFill>
              </a:rPr>
              <a:t>　　　　　　　　　イジーヌ」と呼ばれる</a:t>
            </a:r>
            <a:endParaRPr kumimoji="1" lang="en-US" altLang="ja-JP" sz="4500" dirty="0">
              <a:solidFill>
                <a:schemeClr val="tx1">
                  <a:lumMod val="65000"/>
                  <a:lumOff val="35000"/>
                </a:schemeClr>
              </a:solidFill>
            </a:endParaRPr>
          </a:p>
          <a:p>
            <a:pPr marL="0" indent="0">
              <a:lnSpc>
                <a:spcPts val="1900"/>
              </a:lnSpc>
              <a:buNone/>
            </a:pPr>
            <a:r>
              <a:rPr lang="ja-JP" altLang="en-US" sz="4500" dirty="0">
                <a:solidFill>
                  <a:schemeClr val="tx1">
                    <a:lumMod val="65000"/>
                    <a:lumOff val="35000"/>
                  </a:schemeClr>
                </a:solidFill>
              </a:rPr>
              <a:t>　　　　　　　　　　　　　</a:t>
            </a:r>
            <a:r>
              <a:rPr kumimoji="1" lang="ja-JP" altLang="en-US" sz="4500" dirty="0">
                <a:solidFill>
                  <a:schemeClr val="tx1">
                    <a:lumMod val="65000"/>
                    <a:lumOff val="35000"/>
                  </a:schemeClr>
                </a:solidFill>
              </a:rPr>
              <a:t>　組織構造を厨房内に</a:t>
            </a:r>
            <a:r>
              <a:rPr lang="ja-JP" altLang="en-US" sz="4500" dirty="0">
                <a:solidFill>
                  <a:schemeClr val="tx1">
                    <a:lumMod val="65000"/>
                    <a:lumOff val="35000"/>
                  </a:schemeClr>
                </a:solidFill>
              </a:rPr>
              <a:t>導</a:t>
            </a:r>
            <a:endParaRPr kumimoji="1" lang="en-US" altLang="ja-JP" sz="4500" dirty="0">
              <a:solidFill>
                <a:schemeClr val="tx1">
                  <a:lumMod val="65000"/>
                  <a:lumOff val="35000"/>
                </a:schemeClr>
              </a:solidFill>
            </a:endParaRPr>
          </a:p>
          <a:p>
            <a:pPr marL="0" indent="0">
              <a:lnSpc>
                <a:spcPts val="1900"/>
              </a:lnSpc>
              <a:buNone/>
            </a:pPr>
            <a:r>
              <a:rPr lang="ja-JP" altLang="en-US" sz="4500" dirty="0">
                <a:solidFill>
                  <a:schemeClr val="tx1">
                    <a:lumMod val="65000"/>
                    <a:lumOff val="35000"/>
                  </a:schemeClr>
                </a:solidFill>
              </a:rPr>
              <a:t>　　　　　　　　　　　　　　</a:t>
            </a:r>
            <a:r>
              <a:rPr kumimoji="1" lang="ja-JP" altLang="en-US" sz="4500" dirty="0">
                <a:solidFill>
                  <a:schemeClr val="tx1">
                    <a:lumMod val="65000"/>
                    <a:lumOff val="35000"/>
                  </a:schemeClr>
                </a:solidFill>
              </a:rPr>
              <a:t>入して調理作業の効率</a:t>
            </a:r>
            <a:endParaRPr lang="en-US" altLang="ja-JP" sz="4500" dirty="0">
              <a:solidFill>
                <a:schemeClr val="tx1">
                  <a:lumMod val="65000"/>
                  <a:lumOff val="35000"/>
                </a:schemeClr>
              </a:solidFill>
            </a:endParaRPr>
          </a:p>
          <a:p>
            <a:pPr marL="0" indent="0">
              <a:lnSpc>
                <a:spcPts val="1900"/>
              </a:lnSpc>
              <a:buNone/>
            </a:pPr>
            <a:r>
              <a:rPr lang="ja-JP" altLang="en-US" sz="4500" dirty="0">
                <a:solidFill>
                  <a:schemeClr val="tx1">
                    <a:lumMod val="65000"/>
                    <a:lumOff val="35000"/>
                  </a:schemeClr>
                </a:solidFill>
              </a:rPr>
              <a:t>　　　　　　　　　　　　　　化</a:t>
            </a:r>
            <a:r>
              <a:rPr kumimoji="1" lang="ja-JP" altLang="en-US" sz="4500" dirty="0">
                <a:solidFill>
                  <a:schemeClr val="tx1">
                    <a:lumMod val="65000"/>
                    <a:lumOff val="35000"/>
                  </a:schemeClr>
                </a:solidFill>
              </a:rPr>
              <a:t>を図った。</a:t>
            </a:r>
          </a:p>
          <a:p>
            <a:pPr marL="0" indent="0">
              <a:buNone/>
            </a:pPr>
            <a:endParaRPr kumimoji="1" lang="ja-JP" altLang="en-US" dirty="0"/>
          </a:p>
        </p:txBody>
      </p:sp>
      <p:pic>
        <p:nvPicPr>
          <p:cNvPr id="7" name="図 6">
            <a:extLst>
              <a:ext uri="{FF2B5EF4-FFF2-40B4-BE49-F238E27FC236}">
                <a16:creationId xmlns:a16="http://schemas.microsoft.com/office/drawing/2014/main" xmlns="" id="{B0012FE7-8261-71CD-9C16-5872F86DD5A8}"/>
              </a:ext>
            </a:extLst>
          </p:cNvPr>
          <p:cNvPicPr>
            <a:picLocks noChangeAspect="1"/>
          </p:cNvPicPr>
          <p:nvPr/>
        </p:nvPicPr>
        <p:blipFill>
          <a:blip r:embed="rId2"/>
          <a:stretch>
            <a:fillRect/>
          </a:stretch>
        </p:blipFill>
        <p:spPr>
          <a:xfrm>
            <a:off x="626004" y="2927748"/>
            <a:ext cx="1981427" cy="2631284"/>
          </a:xfrm>
          <a:prstGeom prst="rect">
            <a:avLst/>
          </a:prstGeom>
        </p:spPr>
      </p:pic>
      <p:pic>
        <p:nvPicPr>
          <p:cNvPr id="8" name="図 7">
            <a:extLst>
              <a:ext uri="{FF2B5EF4-FFF2-40B4-BE49-F238E27FC236}">
                <a16:creationId xmlns:a16="http://schemas.microsoft.com/office/drawing/2014/main" xmlns="" id="{322ECFF7-8545-81E2-F44B-E5B0FC55A8EA}"/>
              </a:ext>
            </a:extLst>
          </p:cNvPr>
          <p:cNvPicPr>
            <a:picLocks noChangeAspect="1"/>
          </p:cNvPicPr>
          <p:nvPr/>
        </p:nvPicPr>
        <p:blipFill>
          <a:blip r:embed="rId3"/>
          <a:stretch>
            <a:fillRect/>
          </a:stretch>
        </p:blipFill>
        <p:spPr>
          <a:xfrm>
            <a:off x="5935135" y="4375526"/>
            <a:ext cx="2840528" cy="1757028"/>
          </a:xfrm>
          <a:prstGeom prst="rect">
            <a:avLst/>
          </a:prstGeom>
        </p:spPr>
      </p:pic>
      <p:sp>
        <p:nvSpPr>
          <p:cNvPr id="12" name="テキスト プレースホルダー 11">
            <a:extLst>
              <a:ext uri="{FF2B5EF4-FFF2-40B4-BE49-F238E27FC236}">
                <a16:creationId xmlns:a16="http://schemas.microsoft.com/office/drawing/2014/main" xmlns="" id="{2D891E91-D189-E608-646C-D2A5BF2D7C30}"/>
              </a:ext>
            </a:extLst>
          </p:cNvPr>
          <p:cNvSpPr>
            <a:spLocks noGrp="1"/>
          </p:cNvSpPr>
          <p:nvPr>
            <p:ph type="body" sz="quarter" idx="3"/>
          </p:nvPr>
        </p:nvSpPr>
        <p:spPr>
          <a:xfrm>
            <a:off x="6016626" y="1905802"/>
            <a:ext cx="5335587" cy="444431"/>
          </a:xfrm>
        </p:spPr>
        <p:txBody>
          <a:bodyPr>
            <a:normAutofit fontScale="77500" lnSpcReduction="20000"/>
          </a:bodyPr>
          <a:lstStyle/>
          <a:p>
            <a:r>
              <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rPr>
              <a:t>オーギュスト・エスコフィ</a:t>
            </a:r>
            <a:r>
              <a:rPr lang="ja-JP" altLang="en-US" sz="2800" dirty="0">
                <a:solidFill>
                  <a:schemeClr val="tx1">
                    <a:lumMod val="65000"/>
                    <a:lumOff val="35000"/>
                  </a:schemeClr>
                </a:solidFill>
                <a:latin typeface="游ゴシック Medium" panose="020B0500000000000000" pitchFamily="50" charset="-128"/>
                <a:ea typeface="游ゴシック Medium" panose="020B0500000000000000" pitchFamily="50" charset="-128"/>
              </a:rPr>
              <a:t>エ</a:t>
            </a:r>
            <a:r>
              <a:rPr lang="ja-JP" altLang="en-US" sz="2100" dirty="0">
                <a:solidFill>
                  <a:schemeClr val="tx1">
                    <a:lumMod val="65000"/>
                    <a:lumOff val="35000"/>
                  </a:schemeClr>
                </a:solidFill>
                <a:latin typeface="游ゴシック Medium" panose="020B0500000000000000" pitchFamily="50" charset="-128"/>
                <a:ea typeface="游ゴシック Medium" panose="020B0500000000000000" pitchFamily="50" charset="-128"/>
              </a:rPr>
              <a:t>（</a:t>
            </a:r>
            <a:r>
              <a:rPr lang="en-US" altLang="ja-JP" sz="2100" dirty="0">
                <a:solidFill>
                  <a:schemeClr val="tx1">
                    <a:lumMod val="65000"/>
                    <a:lumOff val="35000"/>
                  </a:schemeClr>
                </a:solidFill>
                <a:latin typeface="游ゴシック Medium" panose="020B0500000000000000" pitchFamily="50" charset="-128"/>
                <a:ea typeface="游ゴシック Medium" panose="020B0500000000000000" pitchFamily="50" charset="-128"/>
              </a:rPr>
              <a:t>1846</a:t>
            </a:r>
            <a:r>
              <a:rPr lang="ja-JP" altLang="en-US" sz="2100" dirty="0">
                <a:solidFill>
                  <a:schemeClr val="tx1">
                    <a:lumMod val="65000"/>
                    <a:lumOff val="35000"/>
                  </a:schemeClr>
                </a:solidFill>
                <a:latin typeface="游ゴシック Medium" panose="020B0500000000000000" pitchFamily="50" charset="-128"/>
                <a:ea typeface="游ゴシック Medium" panose="020B0500000000000000" pitchFamily="50" charset="-128"/>
              </a:rPr>
              <a:t>年</a:t>
            </a:r>
            <a:r>
              <a:rPr lang="en-US" altLang="ja-JP" sz="2100" dirty="0">
                <a:solidFill>
                  <a:schemeClr val="tx1">
                    <a:lumMod val="65000"/>
                    <a:lumOff val="35000"/>
                  </a:schemeClr>
                </a:solidFill>
                <a:latin typeface="游ゴシック Medium" panose="020B0500000000000000" pitchFamily="50" charset="-128"/>
                <a:ea typeface="游ゴシック Medium" panose="020B0500000000000000" pitchFamily="50" charset="-128"/>
              </a:rPr>
              <a:t>- 1935</a:t>
            </a:r>
            <a:r>
              <a:rPr lang="ja-JP" altLang="en-US" sz="2100" dirty="0">
                <a:solidFill>
                  <a:schemeClr val="tx1">
                    <a:lumMod val="65000"/>
                    <a:lumOff val="35000"/>
                  </a:schemeClr>
                </a:solidFill>
                <a:latin typeface="游ゴシック Medium" panose="020B0500000000000000" pitchFamily="50" charset="-128"/>
                <a:ea typeface="游ゴシック Medium" panose="020B0500000000000000" pitchFamily="50" charset="-128"/>
              </a:rPr>
              <a:t>年</a:t>
            </a:r>
            <a:r>
              <a:rPr lang="en-US" altLang="ja-JP" sz="2100" dirty="0">
                <a:solidFill>
                  <a:schemeClr val="tx1">
                    <a:lumMod val="65000"/>
                    <a:lumOff val="35000"/>
                  </a:schemeClr>
                </a:solidFill>
                <a:latin typeface="游ゴシック Medium" panose="020B0500000000000000" pitchFamily="50" charset="-128"/>
                <a:ea typeface="游ゴシック Medium" panose="020B0500000000000000" pitchFamily="50" charset="-128"/>
              </a:rPr>
              <a:t>)</a:t>
            </a:r>
            <a:endParaRPr lang="ja-JP" altLang="en-US"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3975061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xmlns="" id="{C8761A12-AE1B-3D33-A685-B88674BCC14C}"/>
              </a:ext>
            </a:extLst>
          </p:cNvPr>
          <p:cNvSpPr/>
          <p:nvPr/>
        </p:nvSpPr>
        <p:spPr>
          <a:xfrm>
            <a:off x="625642" y="981780"/>
            <a:ext cx="10784673" cy="5765529"/>
          </a:xfrm>
          <a:prstGeom prst="rect">
            <a:avLst/>
          </a:prstGeo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xmlns="" id="{87003869-5022-2AAB-6758-B84F5F7C1807}"/>
              </a:ext>
            </a:extLst>
          </p:cNvPr>
          <p:cNvSpPr/>
          <p:nvPr/>
        </p:nvSpPr>
        <p:spPr>
          <a:xfrm>
            <a:off x="625642" y="303197"/>
            <a:ext cx="10809756" cy="5149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n w="0"/>
              <a:solidFill>
                <a:schemeClr val="tx1"/>
              </a:solidFill>
              <a:effectLst>
                <a:outerShdw blurRad="38100" dist="19050" dir="2700000" algn="tl" rotWithShape="0">
                  <a:schemeClr val="dk1">
                    <a:alpha val="40000"/>
                  </a:schemeClr>
                </a:outerShdw>
              </a:effectLst>
            </a:endParaRPr>
          </a:p>
        </p:txBody>
      </p:sp>
      <p:sp>
        <p:nvSpPr>
          <p:cNvPr id="2" name="タイトル 1">
            <a:extLst>
              <a:ext uri="{FF2B5EF4-FFF2-40B4-BE49-F238E27FC236}">
                <a16:creationId xmlns:a16="http://schemas.microsoft.com/office/drawing/2014/main" xmlns="" id="{8D848ECD-0425-EBE3-E29D-6B5557B3DAD7}"/>
              </a:ext>
            </a:extLst>
          </p:cNvPr>
          <p:cNvSpPr>
            <a:spLocks noGrp="1"/>
          </p:cNvSpPr>
          <p:nvPr>
            <p:ph type="title"/>
          </p:nvPr>
        </p:nvSpPr>
        <p:spPr>
          <a:xfrm>
            <a:off x="831850" y="303197"/>
            <a:ext cx="10515600" cy="596766"/>
          </a:xfrm>
        </p:spPr>
        <p:txBody>
          <a:bodyPr>
            <a:normAutofit fontScale="90000"/>
          </a:bodyPr>
          <a:lstStyle/>
          <a:p>
            <a:pPr algn="ctr"/>
            <a:r>
              <a:rPr kumimoji="1" lang="ja-JP" altLang="en-US" dirty="0"/>
              <a:t/>
            </a:r>
            <a:br>
              <a:rPr kumimoji="1" lang="ja-JP" altLang="en-US" dirty="0"/>
            </a:br>
            <a:r>
              <a:rPr lang="ja-JP" altLang="en-US" sz="3100" dirty="0">
                <a:solidFill>
                  <a:schemeClr val="tx1">
                    <a:lumMod val="65000"/>
                    <a:lumOff val="35000"/>
                  </a:schemeClr>
                </a:solidFill>
                <a:latin typeface="游ゴシック Medium" panose="020B0500000000000000" pitchFamily="50" charset="-128"/>
                <a:ea typeface="游ゴシック Medium" panose="020B0500000000000000" pitchFamily="50" charset="-128"/>
              </a:rPr>
              <a:t>◇フランス料理の中の卵の立ち位置　</a:t>
            </a:r>
            <a:r>
              <a:rPr lang="en-US" altLang="ja-JP" sz="3100" dirty="0">
                <a:solidFill>
                  <a:schemeClr val="tx1">
                    <a:lumMod val="65000"/>
                    <a:lumOff val="35000"/>
                  </a:schemeClr>
                </a:solidFill>
                <a:latin typeface="游ゴシック Medium" panose="020B0500000000000000" pitchFamily="50" charset="-128"/>
                <a:ea typeface="游ゴシック Medium" panose="020B0500000000000000" pitchFamily="50" charset="-128"/>
              </a:rPr>
              <a:t>1</a:t>
            </a:r>
            <a:endParaRPr kumimoji="1" lang="ja-JP" altLang="en-US" sz="3100"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p:txBody>
      </p:sp>
      <p:sp>
        <p:nvSpPr>
          <p:cNvPr id="3" name="テキスト プレースホルダー 2">
            <a:extLst>
              <a:ext uri="{FF2B5EF4-FFF2-40B4-BE49-F238E27FC236}">
                <a16:creationId xmlns:a16="http://schemas.microsoft.com/office/drawing/2014/main" xmlns="" id="{6E1C95DE-71C4-F893-6BBE-6F2284DBC76B}"/>
              </a:ext>
            </a:extLst>
          </p:cNvPr>
          <p:cNvSpPr>
            <a:spLocks noGrp="1"/>
          </p:cNvSpPr>
          <p:nvPr>
            <p:ph type="body" idx="1"/>
          </p:nvPr>
        </p:nvSpPr>
        <p:spPr>
          <a:xfrm>
            <a:off x="756602" y="981780"/>
            <a:ext cx="10653713" cy="5666542"/>
          </a:xfrm>
        </p:spPr>
        <p:txBody>
          <a:bodyPr>
            <a:normAutofit fontScale="85000" lnSpcReduction="20000"/>
          </a:bodyPr>
          <a:lstStyle/>
          <a:p>
            <a:pPr>
              <a:lnSpc>
                <a:spcPts val="900"/>
              </a:lnSpc>
            </a:pPr>
            <a:endParaRPr kumimoji="1" lang="en-US" altLang="ja-JP" dirty="0">
              <a:solidFill>
                <a:schemeClr val="tx1"/>
              </a:solidFill>
              <a:latin typeface="+mn-ea"/>
            </a:endParaRPr>
          </a:p>
          <a:p>
            <a:r>
              <a:rPr kumimoji="1"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フランス料理のバイブルとして読み継がれているエスコフィエの</a:t>
            </a:r>
            <a:endParaRPr kumimoji="1"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r>
              <a:rPr kumimoji="1"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教えを書いた本</a:t>
            </a:r>
            <a:r>
              <a:rPr kumimoji="1"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kumimoji="1"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ル・レペルトワール・ド・ラ・キュイジーヌ</a:t>
            </a:r>
            <a:r>
              <a:rPr kumimoji="1"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endParaRPr kumimoji="1"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r>
              <a:rPr kumimoji="1"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がある、この本の目次には・・・</a:t>
            </a:r>
            <a:endParaRPr kumimoji="1"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a:lnSpc>
                <a:spcPct val="20000"/>
              </a:lnSpc>
            </a:pPr>
            <a:endParaRPr kumimoji="1"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a:lnSpc>
                <a:spcPct val="100000"/>
              </a:lnSpc>
              <a:spcBef>
                <a:spcPts val="800"/>
              </a:spcBef>
            </a:pPr>
            <a:r>
              <a:rPr kumimoji="1"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 A―Fonds de Cuisine.</a:t>
            </a:r>
            <a:r>
              <a:rPr kumimoji="1"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　料理の基本（だし汁）</a:t>
            </a:r>
          </a:p>
          <a:p>
            <a:pPr>
              <a:lnSpc>
                <a:spcPct val="100000"/>
              </a:lnSpc>
              <a:spcBef>
                <a:spcPts val="800"/>
              </a:spcBef>
            </a:pPr>
            <a:r>
              <a:rPr kumimoji="1"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 B―Garnitures et Sauce.</a:t>
            </a:r>
            <a:r>
              <a:rPr kumimoji="1"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　付け合わせとソース</a:t>
            </a:r>
          </a:p>
          <a:p>
            <a:pPr>
              <a:lnSpc>
                <a:spcPct val="100000"/>
              </a:lnSpc>
              <a:spcBef>
                <a:spcPts val="800"/>
              </a:spcBef>
            </a:pPr>
            <a:r>
              <a:rPr kumimoji="1"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 C―Hors-</a:t>
            </a:r>
            <a:r>
              <a:rPr kumimoji="1" lang="en-US" altLang="ja-JP" dirty="0" err="1">
                <a:solidFill>
                  <a:schemeClr val="tx1">
                    <a:lumMod val="75000"/>
                    <a:lumOff val="25000"/>
                  </a:schemeClr>
                </a:solidFill>
                <a:latin typeface="游ゴシック Medium" panose="020B0500000000000000" pitchFamily="50" charset="-128"/>
                <a:ea typeface="游ゴシック Medium" panose="020B0500000000000000" pitchFamily="50" charset="-128"/>
              </a:rPr>
              <a:t>d’œuvre</a:t>
            </a:r>
            <a:r>
              <a:rPr kumimoji="1"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kumimoji="1"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　オードヴル</a:t>
            </a:r>
          </a:p>
          <a:p>
            <a:pPr>
              <a:lnSpc>
                <a:spcPct val="100000"/>
              </a:lnSpc>
              <a:spcBef>
                <a:spcPts val="800"/>
              </a:spcBef>
            </a:pPr>
            <a:r>
              <a:rPr kumimoji="1"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 D―Potages.</a:t>
            </a:r>
            <a:r>
              <a:rPr kumimoji="1"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　スープ</a:t>
            </a:r>
          </a:p>
          <a:p>
            <a:pPr>
              <a:lnSpc>
                <a:spcPct val="100000"/>
              </a:lnSpc>
              <a:spcBef>
                <a:spcPts val="800"/>
              </a:spcBef>
            </a:pPr>
            <a:r>
              <a:rPr kumimoji="1" lang="en-US" altLang="ja-JP" b="1" dirty="0">
                <a:solidFill>
                  <a:srgbClr val="FF3300"/>
                </a:solidFill>
                <a:latin typeface="游ゴシック Medium" panose="020B0500000000000000" pitchFamily="50" charset="-128"/>
                <a:ea typeface="游ゴシック Medium" panose="020B0500000000000000" pitchFamily="50" charset="-128"/>
              </a:rPr>
              <a:t> E―</a:t>
            </a:r>
            <a:r>
              <a:rPr kumimoji="1" lang="en-US" altLang="ja-JP" b="1" dirty="0" err="1">
                <a:solidFill>
                  <a:srgbClr val="FF3300"/>
                </a:solidFill>
                <a:latin typeface="游ゴシック Medium" panose="020B0500000000000000" pitchFamily="50" charset="-128"/>
                <a:ea typeface="游ゴシック Medium" panose="020B0500000000000000" pitchFamily="50" charset="-128"/>
              </a:rPr>
              <a:t>Œufs</a:t>
            </a:r>
            <a:r>
              <a:rPr kumimoji="1" lang="en-US" altLang="ja-JP" b="1" dirty="0">
                <a:solidFill>
                  <a:srgbClr val="FF3300"/>
                </a:solidFill>
                <a:latin typeface="游ゴシック Medium" panose="020B0500000000000000" pitchFamily="50" charset="-128"/>
                <a:ea typeface="游ゴシック Medium" panose="020B0500000000000000" pitchFamily="50" charset="-128"/>
              </a:rPr>
              <a:t>.</a:t>
            </a:r>
            <a:r>
              <a:rPr kumimoji="1" lang="ja-JP" altLang="en-US" b="1" dirty="0">
                <a:solidFill>
                  <a:srgbClr val="FF3300"/>
                </a:solidFill>
                <a:latin typeface="游ゴシック Medium" panose="020B0500000000000000" pitchFamily="50" charset="-128"/>
                <a:ea typeface="游ゴシック Medium" panose="020B0500000000000000" pitchFamily="50" charset="-128"/>
              </a:rPr>
              <a:t>　卵料理 </a:t>
            </a:r>
          </a:p>
          <a:p>
            <a:pPr>
              <a:lnSpc>
                <a:spcPct val="100000"/>
              </a:lnSpc>
              <a:spcBef>
                <a:spcPts val="800"/>
              </a:spcBef>
            </a:pPr>
            <a:r>
              <a:rPr kumimoji="1"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 F</a:t>
            </a:r>
            <a:r>
              <a:rPr kumimoji="1"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kumimoji="1" lang="en-US" altLang="ja-JP" dirty="0" err="1">
                <a:solidFill>
                  <a:schemeClr val="tx1">
                    <a:lumMod val="75000"/>
                    <a:lumOff val="25000"/>
                  </a:schemeClr>
                </a:solidFill>
                <a:latin typeface="游ゴシック Medium" panose="020B0500000000000000" pitchFamily="50" charset="-128"/>
                <a:ea typeface="游ゴシック Medium" panose="020B0500000000000000" pitchFamily="50" charset="-128"/>
              </a:rPr>
              <a:t>Poisson.Crustacés</a:t>
            </a:r>
            <a:r>
              <a:rPr kumimoji="1"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 </a:t>
            </a:r>
            <a:r>
              <a:rPr kumimoji="1" lang="en-US" altLang="ja-JP" dirty="0" err="1">
                <a:solidFill>
                  <a:schemeClr val="tx1">
                    <a:lumMod val="75000"/>
                    <a:lumOff val="25000"/>
                  </a:schemeClr>
                </a:solidFill>
                <a:latin typeface="游ゴシック Medium" panose="020B0500000000000000" pitchFamily="50" charset="-128"/>
                <a:ea typeface="游ゴシック Medium" panose="020B0500000000000000" pitchFamily="50" charset="-128"/>
              </a:rPr>
              <a:t>Mollusques</a:t>
            </a:r>
            <a:r>
              <a:rPr kumimoji="1"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　魚、甲殻類、軟体動物</a:t>
            </a:r>
          </a:p>
          <a:p>
            <a:pPr>
              <a:lnSpc>
                <a:spcPct val="100000"/>
              </a:lnSpc>
              <a:spcBef>
                <a:spcPts val="800"/>
              </a:spcBef>
            </a:pPr>
            <a:r>
              <a:rPr kumimoji="1"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 G―Ent</a:t>
            </a:r>
            <a:r>
              <a:rPr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r</a:t>
            </a:r>
            <a:r>
              <a:rPr kumimoji="1"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ées </a:t>
            </a:r>
            <a:r>
              <a:rPr kumimoji="1" lang="en-US" altLang="ja-JP" dirty="0" err="1">
                <a:solidFill>
                  <a:schemeClr val="tx1">
                    <a:lumMod val="75000"/>
                    <a:lumOff val="25000"/>
                  </a:schemeClr>
                </a:solidFill>
                <a:latin typeface="游ゴシック Medium" panose="020B0500000000000000" pitchFamily="50" charset="-128"/>
                <a:ea typeface="游ゴシック Medium" panose="020B0500000000000000" pitchFamily="50" charset="-128"/>
              </a:rPr>
              <a:t>d’Abats</a:t>
            </a:r>
            <a:r>
              <a:rPr kumimoji="1"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 Entrées Volantes.</a:t>
            </a:r>
            <a:r>
              <a:rPr kumimoji="1"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　</a:t>
            </a:r>
            <a:r>
              <a:rPr kumimoji="1" lang="ja-JP" altLang="en-US" spc="-3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屑肉・臓物のアントレ料理、軽いアントレ料理</a:t>
            </a:r>
          </a:p>
          <a:p>
            <a:pPr>
              <a:lnSpc>
                <a:spcPct val="100000"/>
              </a:lnSpc>
              <a:spcBef>
                <a:spcPts val="800"/>
              </a:spcBef>
            </a:pPr>
            <a:r>
              <a:rPr kumimoji="1"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 H</a:t>
            </a:r>
            <a:r>
              <a:rPr kumimoji="1"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kumimoji="1"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Entrées, </a:t>
            </a:r>
            <a:r>
              <a:rPr kumimoji="1" lang="en-US" altLang="ja-JP" dirty="0" err="1">
                <a:solidFill>
                  <a:schemeClr val="tx1">
                    <a:lumMod val="75000"/>
                    <a:lumOff val="25000"/>
                  </a:schemeClr>
                </a:solidFill>
                <a:latin typeface="游ゴシック Medium" panose="020B0500000000000000" pitchFamily="50" charset="-128"/>
                <a:ea typeface="游ゴシック Medium" panose="020B0500000000000000" pitchFamily="50" charset="-128"/>
              </a:rPr>
              <a:t>Relevés</a:t>
            </a:r>
            <a:r>
              <a:rPr kumimoji="1"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 </a:t>
            </a:r>
            <a:r>
              <a:rPr kumimoji="1" lang="en-US" altLang="ja-JP" dirty="0" err="1">
                <a:solidFill>
                  <a:schemeClr val="tx1">
                    <a:lumMod val="75000"/>
                    <a:lumOff val="25000"/>
                  </a:schemeClr>
                </a:solidFill>
                <a:latin typeface="游ゴシック Medium" panose="020B0500000000000000" pitchFamily="50" charset="-128"/>
                <a:ea typeface="游ゴシック Medium" panose="020B0500000000000000" pitchFamily="50" charset="-128"/>
              </a:rPr>
              <a:t>Rôtis</a:t>
            </a:r>
            <a:r>
              <a:rPr kumimoji="1"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kumimoji="1"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　アントレ、ルルヴェ、ロースト</a:t>
            </a:r>
          </a:p>
          <a:p>
            <a:pPr>
              <a:lnSpc>
                <a:spcPct val="100000"/>
              </a:lnSpc>
              <a:spcBef>
                <a:spcPts val="800"/>
              </a:spcBef>
            </a:pPr>
            <a:r>
              <a:rPr kumimoji="1"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 I</a:t>
            </a:r>
            <a:r>
              <a:rPr kumimoji="1"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kumimoji="1"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Salades.</a:t>
            </a:r>
            <a:r>
              <a:rPr kumimoji="1"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　サラダ</a:t>
            </a:r>
          </a:p>
          <a:p>
            <a:pPr>
              <a:lnSpc>
                <a:spcPct val="100000"/>
              </a:lnSpc>
              <a:spcBef>
                <a:spcPts val="800"/>
              </a:spcBef>
            </a:pPr>
            <a:r>
              <a:rPr kumimoji="1"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 J</a:t>
            </a:r>
            <a:r>
              <a:rPr kumimoji="1"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kumimoji="1" lang="en-US" altLang="ja-JP" dirty="0" err="1">
                <a:solidFill>
                  <a:schemeClr val="tx1">
                    <a:lumMod val="75000"/>
                    <a:lumOff val="25000"/>
                  </a:schemeClr>
                </a:solidFill>
                <a:latin typeface="游ゴシック Medium" panose="020B0500000000000000" pitchFamily="50" charset="-128"/>
                <a:ea typeface="游ゴシック Medium" panose="020B0500000000000000" pitchFamily="50" charset="-128"/>
              </a:rPr>
              <a:t>Légumes</a:t>
            </a:r>
            <a:r>
              <a:rPr kumimoji="1"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 et Pâtes </a:t>
            </a:r>
            <a:r>
              <a:rPr kumimoji="1" lang="en-US" altLang="ja-JP" dirty="0" err="1">
                <a:solidFill>
                  <a:schemeClr val="tx1">
                    <a:lumMod val="75000"/>
                    <a:lumOff val="25000"/>
                  </a:schemeClr>
                </a:solidFill>
                <a:latin typeface="游ゴシック Medium" panose="020B0500000000000000" pitchFamily="50" charset="-128"/>
                <a:ea typeface="游ゴシック Medium" panose="020B0500000000000000" pitchFamily="50" charset="-128"/>
              </a:rPr>
              <a:t>Alimentaires</a:t>
            </a:r>
            <a:r>
              <a:rPr kumimoji="1"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kumimoji="1"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　野菜と麺類</a:t>
            </a:r>
          </a:p>
          <a:p>
            <a:pPr>
              <a:lnSpc>
                <a:spcPct val="100000"/>
              </a:lnSpc>
              <a:spcBef>
                <a:spcPts val="800"/>
              </a:spcBef>
            </a:pPr>
            <a:r>
              <a:rPr kumimoji="1"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 K</a:t>
            </a:r>
            <a:r>
              <a:rPr kumimoji="1"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kumimoji="1"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Entremets.</a:t>
            </a:r>
            <a:r>
              <a:rPr kumimoji="1"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　アントルメ料理</a:t>
            </a:r>
          </a:p>
          <a:p>
            <a:pPr>
              <a:lnSpc>
                <a:spcPct val="100000"/>
              </a:lnSpc>
              <a:spcBef>
                <a:spcPts val="800"/>
              </a:spcBef>
            </a:pPr>
            <a:r>
              <a:rPr kumimoji="1"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 L</a:t>
            </a:r>
            <a:r>
              <a:rPr kumimoji="1"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kumimoji="1" lang="en-US" altLang="ja-JP" dirty="0" err="1">
                <a:solidFill>
                  <a:schemeClr val="tx1">
                    <a:lumMod val="75000"/>
                    <a:lumOff val="25000"/>
                  </a:schemeClr>
                </a:solidFill>
                <a:latin typeface="游ゴシック Medium" panose="020B0500000000000000" pitchFamily="50" charset="-128"/>
                <a:ea typeface="游ゴシック Medium" panose="020B0500000000000000" pitchFamily="50" charset="-128"/>
              </a:rPr>
              <a:t>Sauvouries</a:t>
            </a:r>
            <a:r>
              <a:rPr kumimoji="1"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kumimoji="1"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　後段料理</a:t>
            </a:r>
          </a:p>
          <a:p>
            <a:endParaRPr kumimoji="1" lang="ja-JP" altLang="en-US" dirty="0"/>
          </a:p>
        </p:txBody>
      </p:sp>
      <p:pic>
        <p:nvPicPr>
          <p:cNvPr id="5" name="図 4">
            <a:extLst>
              <a:ext uri="{FF2B5EF4-FFF2-40B4-BE49-F238E27FC236}">
                <a16:creationId xmlns:a16="http://schemas.microsoft.com/office/drawing/2014/main" xmlns="" id="{FEB231DB-3592-E40E-78E8-CE3E0AC1F7DB}"/>
              </a:ext>
            </a:extLst>
          </p:cNvPr>
          <p:cNvPicPr>
            <a:picLocks noChangeAspect="1"/>
          </p:cNvPicPr>
          <p:nvPr/>
        </p:nvPicPr>
        <p:blipFill rotWithShape="1">
          <a:blip r:embed="rId2"/>
          <a:srcRect l="9097" t="4795" r="9249" b="6221"/>
          <a:stretch/>
        </p:blipFill>
        <p:spPr>
          <a:xfrm>
            <a:off x="9964870" y="4779819"/>
            <a:ext cx="1332415" cy="1868503"/>
          </a:xfrm>
          <a:prstGeom prst="rect">
            <a:avLst/>
          </a:prstGeom>
        </p:spPr>
      </p:pic>
      <p:pic>
        <p:nvPicPr>
          <p:cNvPr id="6" name="図 5">
            <a:extLst>
              <a:ext uri="{FF2B5EF4-FFF2-40B4-BE49-F238E27FC236}">
                <a16:creationId xmlns:a16="http://schemas.microsoft.com/office/drawing/2014/main" xmlns="" id="{07F0D324-6093-7D52-932A-DE17A48CA3E8}"/>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Lst>
          </a:blip>
          <a:stretch>
            <a:fillRect/>
          </a:stretch>
        </p:blipFill>
        <p:spPr>
          <a:xfrm>
            <a:off x="9192126" y="899963"/>
            <a:ext cx="2243272" cy="3466875"/>
          </a:xfrm>
          <a:prstGeom prst="rect">
            <a:avLst/>
          </a:prstGeom>
        </p:spPr>
      </p:pic>
      <p:sp>
        <p:nvSpPr>
          <p:cNvPr id="7" name="左大かっこ 6">
            <a:extLst>
              <a:ext uri="{FF2B5EF4-FFF2-40B4-BE49-F238E27FC236}">
                <a16:creationId xmlns:a16="http://schemas.microsoft.com/office/drawing/2014/main" xmlns="" id="{94E98A13-09D4-323C-C2E9-1E7978F9E0A6}"/>
              </a:ext>
            </a:extLst>
          </p:cNvPr>
          <p:cNvSpPr/>
          <p:nvPr/>
        </p:nvSpPr>
        <p:spPr>
          <a:xfrm>
            <a:off x="781684" y="2329314"/>
            <a:ext cx="100967" cy="4100362"/>
          </a:xfrm>
          <a:prstGeom prst="leftBracket">
            <a:avLst>
              <a:gd name="adj" fmla="val 131165"/>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111830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xmlns="" id="{9A388561-7B1C-DAE8-7F54-87314F1A90C2}"/>
              </a:ext>
            </a:extLst>
          </p:cNvPr>
          <p:cNvSpPr/>
          <p:nvPr/>
        </p:nvSpPr>
        <p:spPr>
          <a:xfrm>
            <a:off x="693021" y="1339081"/>
            <a:ext cx="10568538" cy="5034013"/>
          </a:xfrm>
          <a:prstGeom prst="rect">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xmlns="" id="{B7DF3861-CC95-6DFF-6F07-2E59800BEBB4}"/>
              </a:ext>
            </a:extLst>
          </p:cNvPr>
          <p:cNvSpPr/>
          <p:nvPr/>
        </p:nvSpPr>
        <p:spPr>
          <a:xfrm>
            <a:off x="693020" y="382605"/>
            <a:ext cx="10568538" cy="637673"/>
          </a:xfrm>
          <a:prstGeom prst="rect">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xmlns="" id="{DA5FB7FA-CE73-E618-5E79-D06075F8F798}"/>
              </a:ext>
            </a:extLst>
          </p:cNvPr>
          <p:cNvSpPr>
            <a:spLocks noGrp="1"/>
          </p:cNvSpPr>
          <p:nvPr>
            <p:ph type="ctrTitle"/>
          </p:nvPr>
        </p:nvSpPr>
        <p:spPr>
          <a:xfrm>
            <a:off x="779647" y="336885"/>
            <a:ext cx="10568538" cy="637674"/>
          </a:xfrm>
        </p:spPr>
        <p:txBody>
          <a:bodyPr>
            <a:noAutofit/>
          </a:bodyPr>
          <a:lstStyle/>
          <a:p>
            <a:r>
              <a:rPr kumimoji="1" lang="ja-JP" altLang="en-US" sz="2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◇フランス料理の中の卵の立ち位置　</a:t>
            </a:r>
            <a:r>
              <a:rPr kumimoji="1" lang="en-US" altLang="ja-JP" sz="2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2</a:t>
            </a:r>
            <a:endParaRPr kumimoji="1" lang="ja-JP" altLang="en-US" sz="28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p:txBody>
      </p:sp>
      <p:sp>
        <p:nvSpPr>
          <p:cNvPr id="3" name="字幕 2">
            <a:extLst>
              <a:ext uri="{FF2B5EF4-FFF2-40B4-BE49-F238E27FC236}">
                <a16:creationId xmlns:a16="http://schemas.microsoft.com/office/drawing/2014/main" xmlns="" id="{ECEE7CE3-05FF-F746-9DC6-BC1F5E9C915C}"/>
              </a:ext>
            </a:extLst>
          </p:cNvPr>
          <p:cNvSpPr>
            <a:spLocks noGrp="1"/>
          </p:cNvSpPr>
          <p:nvPr>
            <p:ph type="subTitle" idx="1"/>
          </p:nvPr>
        </p:nvSpPr>
        <p:spPr>
          <a:xfrm>
            <a:off x="693020" y="1339081"/>
            <a:ext cx="10568539" cy="5041448"/>
          </a:xfrm>
        </p:spPr>
        <p:txBody>
          <a:bodyPr>
            <a:normAutofit fontScale="47500" lnSpcReduction="20000"/>
          </a:bodyPr>
          <a:lstStyle/>
          <a:p>
            <a:pPr algn="l"/>
            <a:endParaRPr kumimoji="1" lang="en-US" altLang="ja-JP"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a:p>
            <a:pPr algn="l">
              <a:lnSpc>
                <a:spcPts val="2100"/>
              </a:lnSpc>
            </a:pPr>
            <a:r>
              <a:rPr kumimoji="1" lang="ja-JP" altLang="en-US" sz="33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a:t>
            </a:r>
            <a:r>
              <a:rPr kumimoji="1" lang="ja-JP" altLang="en-US" sz="4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フランス料理の中で卵料理はどのような位置にあるのか、オーギュスト･エスコフィエは、</a:t>
            </a:r>
            <a:br>
              <a:rPr kumimoji="1" lang="ja-JP" altLang="en-US" sz="4000" dirty="0">
                <a:solidFill>
                  <a:schemeClr val="tx1">
                    <a:lumMod val="75000"/>
                    <a:lumOff val="25000"/>
                  </a:schemeClr>
                </a:solidFill>
                <a:latin typeface="游ゴシック Medium" panose="020B0500000000000000" pitchFamily="50" charset="-128"/>
                <a:ea typeface="游ゴシック Medium" panose="020B0500000000000000" pitchFamily="50" charset="-128"/>
              </a:rPr>
            </a:br>
            <a:r>
              <a:rPr kumimoji="1" lang="ja-JP" altLang="en-US" sz="4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前菜として捉えていました。</a:t>
            </a:r>
            <a:endParaRPr lang="en-US" altLang="ja-JP" sz="40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algn="l">
              <a:lnSpc>
                <a:spcPts val="2100"/>
              </a:lnSpc>
            </a:pPr>
            <a:r>
              <a:rPr kumimoji="1" lang="ja-JP" altLang="en-US" sz="4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この本には</a:t>
            </a:r>
            <a:r>
              <a:rPr kumimoji="1" lang="en-US" altLang="ja-JP" sz="4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8</a:t>
            </a:r>
            <a:r>
              <a:rPr kumimoji="1" lang="ja-JP" altLang="en-US" sz="4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項目に分類４１６種類の卵料理が紹介されています。</a:t>
            </a:r>
            <a:br>
              <a:rPr kumimoji="1" lang="ja-JP" altLang="en-US" sz="4000" dirty="0">
                <a:solidFill>
                  <a:schemeClr val="tx1">
                    <a:lumMod val="75000"/>
                    <a:lumOff val="25000"/>
                  </a:schemeClr>
                </a:solidFill>
                <a:latin typeface="游ゴシック Medium" panose="020B0500000000000000" pitchFamily="50" charset="-128"/>
                <a:ea typeface="游ゴシック Medium" panose="020B0500000000000000" pitchFamily="50" charset="-128"/>
              </a:rPr>
            </a:br>
            <a:r>
              <a:rPr kumimoji="1" lang="ja-JP" altLang="en-US" sz="4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そして「卵のみで作るもの」と「卵に他の食材を加えるもの」に区別していました。</a:t>
            </a:r>
            <a:br>
              <a:rPr kumimoji="1" lang="ja-JP" altLang="en-US" sz="4000" dirty="0">
                <a:solidFill>
                  <a:schemeClr val="tx1">
                    <a:lumMod val="75000"/>
                    <a:lumOff val="25000"/>
                  </a:schemeClr>
                </a:solidFill>
                <a:latin typeface="游ゴシック Medium" panose="020B0500000000000000" pitchFamily="50" charset="-128"/>
                <a:ea typeface="游ゴシック Medium" panose="020B0500000000000000" pitchFamily="50" charset="-128"/>
              </a:rPr>
            </a:br>
            <a:r>
              <a:rPr kumimoji="1" lang="ja-JP" altLang="en-US" sz="33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a:t>
            </a:r>
            <a:br>
              <a:rPr kumimoji="1" lang="ja-JP" altLang="en-US" sz="3300" dirty="0">
                <a:solidFill>
                  <a:schemeClr val="tx1">
                    <a:lumMod val="75000"/>
                    <a:lumOff val="25000"/>
                  </a:schemeClr>
                </a:solidFill>
                <a:latin typeface="游ゴシック Medium" panose="020B0500000000000000" pitchFamily="50" charset="-128"/>
                <a:ea typeface="游ゴシック Medium" panose="020B0500000000000000" pitchFamily="50" charset="-128"/>
              </a:rPr>
            </a:br>
            <a:r>
              <a:rPr kumimoji="1" lang="ja-JP" altLang="en-US" sz="3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「卵のみで作るもの」　･･･　茹でたり、揚げたり、ポッシェしたりと原型を保った調理</a:t>
            </a:r>
            <a:endParaRPr kumimoji="1" lang="en-US" altLang="ja-JP" sz="38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algn="l"/>
            <a:r>
              <a:rPr kumimoji="1" lang="ja-JP" altLang="en-US" sz="33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a:r>
            <a:br>
              <a:rPr kumimoji="1" lang="ja-JP" altLang="en-US" sz="3300" dirty="0">
                <a:solidFill>
                  <a:schemeClr val="tx1">
                    <a:lumMod val="75000"/>
                    <a:lumOff val="25000"/>
                  </a:schemeClr>
                </a:solidFill>
                <a:latin typeface="游ゴシック Medium" panose="020B0500000000000000" pitchFamily="50" charset="-128"/>
                <a:ea typeface="游ゴシック Medium" panose="020B0500000000000000" pitchFamily="50" charset="-128"/>
              </a:rPr>
            </a:br>
            <a:r>
              <a:rPr kumimoji="1" lang="ja-JP" altLang="en-US" sz="29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a:r>
            <a:br>
              <a:rPr kumimoji="1" lang="ja-JP" altLang="en-US" sz="2900" dirty="0">
                <a:solidFill>
                  <a:schemeClr val="tx1">
                    <a:lumMod val="75000"/>
                    <a:lumOff val="25000"/>
                  </a:schemeClr>
                </a:solidFill>
                <a:latin typeface="游ゴシック Medium" panose="020B0500000000000000" pitchFamily="50" charset="-128"/>
                <a:ea typeface="游ゴシック Medium" panose="020B0500000000000000" pitchFamily="50" charset="-128"/>
              </a:rPr>
            </a:br>
            <a:r>
              <a:rPr kumimoji="1" lang="ja-JP" altLang="en-US" sz="29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a:r>
            <a:br>
              <a:rPr kumimoji="1" lang="ja-JP" altLang="en-US" sz="2900" dirty="0">
                <a:solidFill>
                  <a:schemeClr val="tx1">
                    <a:lumMod val="75000"/>
                    <a:lumOff val="25000"/>
                  </a:schemeClr>
                </a:solidFill>
                <a:latin typeface="游ゴシック Medium" panose="020B0500000000000000" pitchFamily="50" charset="-128"/>
                <a:ea typeface="游ゴシック Medium" panose="020B0500000000000000" pitchFamily="50" charset="-128"/>
              </a:rPr>
            </a:br>
            <a:r>
              <a:rPr kumimoji="1" lang="ja-JP" altLang="en-US" sz="29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a:r>
            <a:br>
              <a:rPr kumimoji="1" lang="ja-JP" altLang="en-US" sz="2900" dirty="0">
                <a:solidFill>
                  <a:schemeClr val="tx1">
                    <a:lumMod val="75000"/>
                    <a:lumOff val="25000"/>
                  </a:schemeClr>
                </a:solidFill>
                <a:latin typeface="游ゴシック Medium" panose="020B0500000000000000" pitchFamily="50" charset="-128"/>
                <a:ea typeface="游ゴシック Medium" panose="020B0500000000000000" pitchFamily="50" charset="-128"/>
              </a:rPr>
            </a:br>
            <a:r>
              <a:rPr kumimoji="1" lang="ja-JP" altLang="en-US" sz="29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a:r>
            <a:br>
              <a:rPr kumimoji="1" lang="ja-JP" altLang="en-US" sz="2900" dirty="0">
                <a:solidFill>
                  <a:schemeClr val="tx1">
                    <a:lumMod val="75000"/>
                    <a:lumOff val="25000"/>
                  </a:schemeClr>
                </a:solidFill>
                <a:latin typeface="游ゴシック Medium" panose="020B0500000000000000" pitchFamily="50" charset="-128"/>
                <a:ea typeface="游ゴシック Medium" panose="020B0500000000000000" pitchFamily="50" charset="-128"/>
              </a:rPr>
            </a:br>
            <a:r>
              <a:rPr kumimoji="1" lang="ja-JP" altLang="en-US" sz="29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a:r>
            <a:br>
              <a:rPr kumimoji="1" lang="ja-JP" altLang="en-US" sz="2900" dirty="0">
                <a:solidFill>
                  <a:schemeClr val="tx1">
                    <a:lumMod val="75000"/>
                    <a:lumOff val="25000"/>
                  </a:schemeClr>
                </a:solidFill>
                <a:latin typeface="游ゴシック Medium" panose="020B0500000000000000" pitchFamily="50" charset="-128"/>
                <a:ea typeface="游ゴシック Medium" panose="020B0500000000000000" pitchFamily="50" charset="-128"/>
              </a:rPr>
            </a:br>
            <a:r>
              <a:rPr kumimoji="1" lang="ja-JP" altLang="en-US" sz="3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「卵に他の食材を加えるもの」･･･　卵を溶きほぐして野菜やベーコンなど混ぜて調理</a:t>
            </a:r>
            <a:endParaRPr kumimoji="1" lang="en-US" altLang="ja-JP" sz="38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algn="l"/>
            <a:r>
              <a:rPr kumimoji="1" lang="ja-JP" altLang="en-US" sz="29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a:r>
            <a:br>
              <a:rPr kumimoji="1" lang="ja-JP" altLang="en-US" sz="2900" dirty="0">
                <a:solidFill>
                  <a:schemeClr val="tx1">
                    <a:lumMod val="75000"/>
                    <a:lumOff val="25000"/>
                  </a:schemeClr>
                </a:solidFill>
                <a:latin typeface="游ゴシック Medium" panose="020B0500000000000000" pitchFamily="50" charset="-128"/>
                <a:ea typeface="游ゴシック Medium" panose="020B0500000000000000" pitchFamily="50" charset="-128"/>
              </a:rPr>
            </a:br>
            <a:r>
              <a:rPr kumimoji="1" lang="ja-JP" altLang="en-US" sz="29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a:r>
            <a:br>
              <a:rPr kumimoji="1" lang="ja-JP" altLang="en-US" sz="2900" dirty="0">
                <a:solidFill>
                  <a:schemeClr val="tx1">
                    <a:lumMod val="75000"/>
                    <a:lumOff val="25000"/>
                  </a:schemeClr>
                </a:solidFill>
                <a:latin typeface="游ゴシック Medium" panose="020B0500000000000000" pitchFamily="50" charset="-128"/>
                <a:ea typeface="游ゴシック Medium" panose="020B0500000000000000" pitchFamily="50" charset="-128"/>
              </a:rPr>
            </a:br>
            <a:r>
              <a:rPr kumimoji="1" lang="ja-JP" altLang="en-US" sz="29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a:r>
            <a:br>
              <a:rPr kumimoji="1" lang="ja-JP" altLang="en-US" sz="2900" dirty="0">
                <a:solidFill>
                  <a:schemeClr val="tx1">
                    <a:lumMod val="75000"/>
                    <a:lumOff val="25000"/>
                  </a:schemeClr>
                </a:solidFill>
                <a:latin typeface="游ゴシック Medium" panose="020B0500000000000000" pitchFamily="50" charset="-128"/>
                <a:ea typeface="游ゴシック Medium" panose="020B0500000000000000" pitchFamily="50" charset="-128"/>
              </a:rPr>
            </a:br>
            <a:r>
              <a:rPr kumimoji="1" lang="ja-JP" altLang="en-US" sz="29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a:r>
            <a:br>
              <a:rPr kumimoji="1" lang="ja-JP" altLang="en-US" sz="2900" dirty="0">
                <a:solidFill>
                  <a:schemeClr val="tx1">
                    <a:lumMod val="75000"/>
                    <a:lumOff val="25000"/>
                  </a:schemeClr>
                </a:solidFill>
                <a:latin typeface="游ゴシック Medium" panose="020B0500000000000000" pitchFamily="50" charset="-128"/>
                <a:ea typeface="游ゴシック Medium" panose="020B0500000000000000" pitchFamily="50" charset="-128"/>
              </a:rPr>
            </a:br>
            <a:r>
              <a:rPr kumimoji="1" lang="ja-JP" altLang="en-US" sz="29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a:r>
            <a:br>
              <a:rPr kumimoji="1" lang="ja-JP" altLang="en-US" sz="2900" dirty="0">
                <a:solidFill>
                  <a:schemeClr val="tx1">
                    <a:lumMod val="75000"/>
                    <a:lumOff val="25000"/>
                  </a:schemeClr>
                </a:solidFill>
                <a:latin typeface="游ゴシック Medium" panose="020B0500000000000000" pitchFamily="50" charset="-128"/>
                <a:ea typeface="游ゴシック Medium" panose="020B0500000000000000" pitchFamily="50" charset="-128"/>
              </a:rPr>
            </a:br>
            <a:r>
              <a:rPr kumimoji="1" lang="ja-JP" altLang="en-US" sz="29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a:r>
            <a:br>
              <a:rPr kumimoji="1" lang="ja-JP" altLang="en-US" sz="2900" dirty="0">
                <a:solidFill>
                  <a:schemeClr val="tx1">
                    <a:lumMod val="75000"/>
                    <a:lumOff val="25000"/>
                  </a:schemeClr>
                </a:solidFill>
                <a:latin typeface="游ゴシック Medium" panose="020B0500000000000000" pitchFamily="50" charset="-128"/>
                <a:ea typeface="游ゴシック Medium" panose="020B0500000000000000" pitchFamily="50" charset="-128"/>
              </a:rPr>
            </a:br>
            <a:r>
              <a:rPr kumimoji="1" lang="ja-JP" altLang="en-US" sz="29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a:t>
            </a:r>
            <a:endParaRPr kumimoji="1" lang="en-US" altLang="ja-JP" sz="29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algn="l"/>
            <a:r>
              <a:rPr kumimoji="1" lang="ja-JP" altLang="en-US" sz="3800" dirty="0">
                <a:solidFill>
                  <a:schemeClr val="tx1">
                    <a:lumMod val="75000"/>
                    <a:lumOff val="25000"/>
                  </a:schemeClr>
                </a:solidFill>
                <a:latin typeface="游ゴシック Medium" panose="020B0500000000000000" pitchFamily="50" charset="-128"/>
                <a:ea typeface="游ゴシック Medium" panose="020B0500000000000000" pitchFamily="50" charset="-128"/>
              </a:rPr>
              <a:t>＊前菜と決めたのは古代ローマ貴族たちで、夕食の前菜に卵を出すことが多かったそうです</a:t>
            </a:r>
            <a:r>
              <a:rPr kumimoji="1" lang="ja-JP" altLang="en-US" sz="29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a:r>
            <a:br>
              <a:rPr kumimoji="1" lang="ja-JP" altLang="en-US" sz="2900" dirty="0">
                <a:solidFill>
                  <a:schemeClr val="tx1">
                    <a:lumMod val="75000"/>
                    <a:lumOff val="25000"/>
                  </a:schemeClr>
                </a:solidFill>
                <a:latin typeface="游ゴシック Medium" panose="020B0500000000000000" pitchFamily="50" charset="-128"/>
                <a:ea typeface="游ゴシック Medium" panose="020B0500000000000000" pitchFamily="50" charset="-128"/>
              </a:rPr>
            </a:br>
            <a:endParaRPr kumimoji="1" lang="ja-JP" altLang="en-US" sz="2900" dirty="0">
              <a:solidFill>
                <a:schemeClr val="tx1">
                  <a:lumMod val="65000"/>
                  <a:lumOff val="35000"/>
                </a:schemeClr>
              </a:solidFill>
              <a:latin typeface="游ゴシック Medium" panose="020B0500000000000000" pitchFamily="50" charset="-128"/>
              <a:ea typeface="游ゴシック Medium" panose="020B0500000000000000" pitchFamily="50" charset="-128"/>
            </a:endParaRPr>
          </a:p>
        </p:txBody>
      </p:sp>
      <p:pic>
        <p:nvPicPr>
          <p:cNvPr id="6" name="図 5">
            <a:extLst>
              <a:ext uri="{FF2B5EF4-FFF2-40B4-BE49-F238E27FC236}">
                <a16:creationId xmlns:a16="http://schemas.microsoft.com/office/drawing/2014/main" xmlns="" id="{C15EE78E-ABC8-DF1A-0807-25A6E7C10FEB}"/>
              </a:ext>
            </a:extLst>
          </p:cNvPr>
          <p:cNvPicPr>
            <a:picLocks noChangeAspect="1"/>
          </p:cNvPicPr>
          <p:nvPr/>
        </p:nvPicPr>
        <p:blipFill>
          <a:blip r:embed="rId2"/>
          <a:stretch>
            <a:fillRect/>
          </a:stretch>
        </p:blipFill>
        <p:spPr>
          <a:xfrm>
            <a:off x="1570234" y="3292853"/>
            <a:ext cx="6399484" cy="1013866"/>
          </a:xfrm>
          <a:prstGeom prst="rect">
            <a:avLst/>
          </a:prstGeom>
        </p:spPr>
      </p:pic>
      <p:pic>
        <p:nvPicPr>
          <p:cNvPr id="7" name="図 6">
            <a:extLst>
              <a:ext uri="{FF2B5EF4-FFF2-40B4-BE49-F238E27FC236}">
                <a16:creationId xmlns:a16="http://schemas.microsoft.com/office/drawing/2014/main" xmlns="" id="{A5DD6BA0-BBD5-C7EB-63E5-1F9B7F9198CB}"/>
              </a:ext>
            </a:extLst>
          </p:cNvPr>
          <p:cNvPicPr>
            <a:picLocks noChangeAspect="1"/>
          </p:cNvPicPr>
          <p:nvPr/>
        </p:nvPicPr>
        <p:blipFill>
          <a:blip r:embed="rId3"/>
          <a:stretch>
            <a:fillRect/>
          </a:stretch>
        </p:blipFill>
        <p:spPr>
          <a:xfrm>
            <a:off x="1570234" y="4625522"/>
            <a:ext cx="6645216" cy="1052797"/>
          </a:xfrm>
          <a:prstGeom prst="rect">
            <a:avLst/>
          </a:prstGeom>
        </p:spPr>
      </p:pic>
    </p:spTree>
    <p:extLst>
      <p:ext uri="{BB962C8B-B14F-4D97-AF65-F5344CB8AC3E}">
        <p14:creationId xmlns:p14="http://schemas.microsoft.com/office/powerpoint/2010/main" val="857142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xmlns="" id="{D1FB1E41-DABA-9199-229E-8AD806316163}"/>
              </a:ext>
            </a:extLst>
          </p:cNvPr>
          <p:cNvSpPr/>
          <p:nvPr/>
        </p:nvSpPr>
        <p:spPr>
          <a:xfrm>
            <a:off x="851836" y="1861113"/>
            <a:ext cx="10345553" cy="4737004"/>
          </a:xfrm>
          <a:prstGeom prst="rect">
            <a:avLst/>
          </a:prstGeom>
          <a:ln>
            <a:solidFill>
              <a:schemeClr val="tx1">
                <a:lumMod val="65000"/>
                <a:lumOff val="3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xmlns="" id="{67DD4C85-3690-3A11-22AA-7E0A4B7005F3}"/>
              </a:ext>
            </a:extLst>
          </p:cNvPr>
          <p:cNvSpPr/>
          <p:nvPr/>
        </p:nvSpPr>
        <p:spPr>
          <a:xfrm>
            <a:off x="851836" y="259883"/>
            <a:ext cx="10345553" cy="569529"/>
          </a:xfrm>
          <a:prstGeom prst="rect">
            <a:avLst/>
          </a:prstGeo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xmlns="" id="{0290D385-777A-001B-9934-734D520EFDE2}"/>
              </a:ext>
            </a:extLst>
          </p:cNvPr>
          <p:cNvSpPr>
            <a:spLocks noGrp="1"/>
          </p:cNvSpPr>
          <p:nvPr>
            <p:ph type="title"/>
          </p:nvPr>
        </p:nvSpPr>
        <p:spPr>
          <a:xfrm>
            <a:off x="838200" y="365126"/>
            <a:ext cx="10515600" cy="473912"/>
          </a:xfrm>
        </p:spPr>
        <p:txBody>
          <a:bodyPr>
            <a:noAutofit/>
          </a:bodyPr>
          <a:lstStyle/>
          <a:p>
            <a:pPr algn="ctr"/>
            <a:r>
              <a:rPr kumimoji="1" lang="ja-JP" altLang="en-US" sz="2800" b="1" dirty="0">
                <a:solidFill>
                  <a:schemeClr val="tx1">
                    <a:lumMod val="75000"/>
                    <a:lumOff val="25000"/>
                  </a:schemeClr>
                </a:solidFill>
                <a:latin typeface="游ゴシック Medium" panose="020B0500000000000000" pitchFamily="50" charset="-128"/>
                <a:ea typeface="游ゴシック Medium" panose="020B0500000000000000" pitchFamily="50" charset="-128"/>
              </a:rPr>
              <a:t>◇フランス料理の中での卵の役割</a:t>
            </a:r>
          </a:p>
        </p:txBody>
      </p:sp>
      <p:sp>
        <p:nvSpPr>
          <p:cNvPr id="5" name="テキスト ボックス 4">
            <a:extLst>
              <a:ext uri="{FF2B5EF4-FFF2-40B4-BE49-F238E27FC236}">
                <a16:creationId xmlns:a16="http://schemas.microsoft.com/office/drawing/2014/main" xmlns="" id="{9FCB768E-73B1-F103-76BF-65FB96A1E5E1}"/>
              </a:ext>
            </a:extLst>
          </p:cNvPr>
          <p:cNvSpPr txBox="1"/>
          <p:nvPr/>
        </p:nvSpPr>
        <p:spPr>
          <a:xfrm>
            <a:off x="958515" y="923787"/>
            <a:ext cx="10132194" cy="769441"/>
          </a:xfrm>
          <a:prstGeom prst="rect">
            <a:avLst/>
          </a:prstGeom>
          <a:noFill/>
        </p:spPr>
        <p:txBody>
          <a:bodyPr wrap="square">
            <a:spAutoFit/>
          </a:bodyPr>
          <a:lstStyle/>
          <a:p>
            <a:pPr algn="ctr"/>
            <a:r>
              <a:rPr lang="ja-JP" altLang="en-US" sz="2400" u="sng" dirty="0">
                <a:solidFill>
                  <a:schemeClr val="tx1">
                    <a:lumMod val="75000"/>
                    <a:lumOff val="25000"/>
                  </a:schemeClr>
                </a:solidFill>
                <a:latin typeface="游ゴシック Medium" panose="020B0500000000000000" pitchFamily="50" charset="-128"/>
                <a:ea typeface="游ゴシック Medium" panose="020B0500000000000000" pitchFamily="50" charset="-128"/>
              </a:rPr>
              <a:t>卵がフランス料理においてどのような重要性を持つか</a:t>
            </a:r>
            <a:endParaRPr lang="ja-JP" altLang="en-US" sz="2400" u="sng" dirty="0">
              <a:solidFill>
                <a:schemeClr val="tx1">
                  <a:lumMod val="75000"/>
                  <a:lumOff val="25000"/>
                </a:schemeClr>
              </a:solidFill>
            </a:endParaRPr>
          </a:p>
          <a:p>
            <a:pPr algn="ctr"/>
            <a:r>
              <a:rPr lang="ja-JP" altLang="en-US" sz="2000" dirty="0">
                <a:solidFill>
                  <a:schemeClr val="tx1">
                    <a:lumMod val="75000"/>
                    <a:lumOff val="25000"/>
                  </a:schemeClr>
                </a:solidFill>
              </a:rPr>
              <a:t>卵を食べる料理のほかにも多くの卵が使われています</a:t>
            </a:r>
            <a:endParaRPr lang="en-US" altLang="ja-JP" sz="2000" dirty="0">
              <a:solidFill>
                <a:schemeClr val="tx1">
                  <a:lumMod val="75000"/>
                  <a:lumOff val="25000"/>
                </a:schemeClr>
              </a:solidFill>
            </a:endParaRPr>
          </a:p>
        </p:txBody>
      </p:sp>
      <p:sp>
        <p:nvSpPr>
          <p:cNvPr id="7" name="テキスト ボックス 6">
            <a:extLst>
              <a:ext uri="{FF2B5EF4-FFF2-40B4-BE49-F238E27FC236}">
                <a16:creationId xmlns:a16="http://schemas.microsoft.com/office/drawing/2014/main" xmlns="" id="{5E5B61D2-C8F7-FFDD-A50A-90CF2E59F5E2}"/>
              </a:ext>
            </a:extLst>
          </p:cNvPr>
          <p:cNvSpPr txBox="1"/>
          <p:nvPr/>
        </p:nvSpPr>
        <p:spPr>
          <a:xfrm>
            <a:off x="1065195" y="1930181"/>
            <a:ext cx="9660555" cy="4484369"/>
          </a:xfrm>
          <a:prstGeom prst="rect">
            <a:avLst/>
          </a:prstGeom>
          <a:noFill/>
        </p:spPr>
        <p:txBody>
          <a:bodyPr wrap="square">
            <a:spAutoFit/>
          </a:bodyPr>
          <a:lstStyle/>
          <a:p>
            <a:r>
              <a:rPr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◇ソース　　　　･･･オランデーズやマヨネーズをベースとするソース</a:t>
            </a:r>
            <a:r>
              <a:rPr lang="ja-JP" altLang="en-US" spc="-200" dirty="0">
                <a:solidFill>
                  <a:schemeClr val="tx1">
                    <a:lumMod val="75000"/>
                    <a:lumOff val="25000"/>
                  </a:schemeClr>
                </a:solidFill>
                <a:latin typeface="游ゴシック Medium" panose="020B0500000000000000" pitchFamily="50" charset="-128"/>
                <a:ea typeface="游ゴシック Medium" panose="020B0500000000000000" pitchFamily="50" charset="-128"/>
              </a:rPr>
              <a:t>（温製･冷製）</a:t>
            </a:r>
            <a:endParaRPr lang="en-US" altLang="ja-JP" spc="-2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a:lnSpc>
                <a:spcPct val="150000"/>
              </a:lnSpc>
            </a:pPr>
            <a:r>
              <a:rPr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◇スープ　　　　･･･ヴルテスープ、コンソメなどのクリアースープほか</a:t>
            </a:r>
            <a:endParaRPr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a:lnSpc>
                <a:spcPct val="150000"/>
              </a:lnSpc>
            </a:pPr>
            <a:r>
              <a:rPr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　　　　　　　　　（コンソメなどスープを澄ますために卵白を使用）</a:t>
            </a:r>
            <a:endParaRPr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a:lnSpc>
                <a:spcPct val="150000"/>
              </a:lnSpc>
            </a:pPr>
            <a:r>
              <a:rPr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◇パテ、テリーヌ料理　･･･つなぎ</a:t>
            </a:r>
            <a:r>
              <a:rPr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結着剤</a:t>
            </a:r>
            <a:r>
              <a:rPr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としての食材</a:t>
            </a:r>
          </a:p>
          <a:p>
            <a:pPr>
              <a:lnSpc>
                <a:spcPct val="150000"/>
              </a:lnSpc>
            </a:pPr>
            <a:r>
              <a:rPr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◇パイ料理　　　･･･各種パイ生地、パイやパンなどを焼く時の艶出し</a:t>
            </a:r>
            <a:r>
              <a:rPr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lang="en-US" altLang="ja-JP" dirty="0" err="1">
                <a:solidFill>
                  <a:schemeClr val="tx1">
                    <a:lumMod val="75000"/>
                    <a:lumOff val="25000"/>
                  </a:schemeClr>
                </a:solidFill>
                <a:latin typeface="游ゴシック Medium" panose="020B0500000000000000" pitchFamily="50" charset="-128"/>
                <a:ea typeface="游ゴシック Medium" panose="020B0500000000000000" pitchFamily="50" charset="-128"/>
              </a:rPr>
              <a:t>dore</a:t>
            </a:r>
            <a:r>
              <a:rPr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 ほか</a:t>
            </a:r>
            <a:endParaRPr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a:lnSpc>
                <a:spcPct val="150000"/>
              </a:lnSpc>
            </a:pPr>
            <a:r>
              <a:rPr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◇パン系　　　　･･･ヴィエノワ、デニッシュ、ブリオッシュほか</a:t>
            </a:r>
          </a:p>
          <a:p>
            <a:pPr>
              <a:lnSpc>
                <a:spcPct val="150000"/>
              </a:lnSpc>
            </a:pPr>
            <a:r>
              <a:rPr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◇ガトー　       　･･･ジェノワーズ（スポンジ）、チョコレート菓子ほか</a:t>
            </a:r>
            <a:endParaRPr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a:lnSpc>
                <a:spcPct val="150000"/>
              </a:lnSpc>
            </a:pPr>
            <a:r>
              <a:rPr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◇カクテル　　　･･･エッグノック、ロイヤル・フィズ、トム＆ジェリーほか</a:t>
            </a:r>
            <a:endParaRPr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a:lnSpc>
                <a:spcPct val="150000"/>
              </a:lnSpc>
            </a:pPr>
            <a:r>
              <a:rPr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　特にパティシエの仕事では卵が無いと仕事にならないでしょう。</a:t>
            </a:r>
            <a:endParaRPr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a:lnSpc>
                <a:spcPct val="150000"/>
              </a:lnSpc>
            </a:pPr>
            <a:r>
              <a:rPr lang="ja-JP" altLang="en-US" dirty="0">
                <a:solidFill>
                  <a:schemeClr val="tx1">
                    <a:lumMod val="75000"/>
                    <a:lumOff val="25000"/>
                  </a:schemeClr>
                </a:solidFill>
                <a:latin typeface="游ゴシック Medium" panose="020B0500000000000000" pitchFamily="50" charset="-128"/>
                <a:ea typeface="游ゴシック Medium" panose="020B0500000000000000" pitchFamily="50" charset="-128"/>
              </a:rPr>
              <a:t>　デザートと呼ばれるスイーツでかなりの割合で卵が使われている。</a:t>
            </a:r>
            <a:endParaRPr lang="en-US" altLang="ja-JP"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a:lnSpc>
                <a:spcPct val="150000"/>
              </a:lnSpc>
            </a:pPr>
            <a:r>
              <a:rPr lang="ja-JP" altLang="en-US" b="1" u="sng" dirty="0">
                <a:solidFill>
                  <a:schemeClr val="tx1">
                    <a:lumMod val="75000"/>
                    <a:lumOff val="25000"/>
                  </a:schemeClr>
                </a:solidFill>
                <a:latin typeface="游ゴシック Medium" panose="020B0500000000000000" pitchFamily="50" charset="-128"/>
                <a:ea typeface="游ゴシック Medium" panose="020B0500000000000000" pitchFamily="50" charset="-128"/>
              </a:rPr>
              <a:t>＊これらはすべて卵の特性「乳化性」「熱凝固性」「起泡性性」を活かしてなりたっている</a:t>
            </a:r>
            <a:r>
              <a:rPr lang="en-US" altLang="ja-JP" b="1" u="sng"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p>
        </p:txBody>
      </p:sp>
      <p:pic>
        <p:nvPicPr>
          <p:cNvPr id="4" name="図 3">
            <a:extLst>
              <a:ext uri="{FF2B5EF4-FFF2-40B4-BE49-F238E27FC236}">
                <a16:creationId xmlns:a16="http://schemas.microsoft.com/office/drawing/2014/main" xmlns="" id="{4A2D6B3E-2B64-A511-E0C3-03E9F3DB77FF}"/>
              </a:ext>
            </a:extLst>
          </p:cNvPr>
          <p:cNvPicPr>
            <a:picLocks noChangeAspect="1"/>
          </p:cNvPicPr>
          <p:nvPr/>
        </p:nvPicPr>
        <p:blipFill>
          <a:blip r:embed="rId2"/>
          <a:stretch>
            <a:fillRect/>
          </a:stretch>
        </p:blipFill>
        <p:spPr>
          <a:xfrm>
            <a:off x="9726052" y="4734902"/>
            <a:ext cx="1614112" cy="1114166"/>
          </a:xfrm>
          <a:prstGeom prst="rect">
            <a:avLst/>
          </a:prstGeom>
        </p:spPr>
      </p:pic>
      <p:pic>
        <p:nvPicPr>
          <p:cNvPr id="6" name="図 5">
            <a:extLst>
              <a:ext uri="{FF2B5EF4-FFF2-40B4-BE49-F238E27FC236}">
                <a16:creationId xmlns:a16="http://schemas.microsoft.com/office/drawing/2014/main" xmlns="" id="{45CFC776-CCE9-9DCD-27A2-B47B9B4D421B}"/>
              </a:ext>
            </a:extLst>
          </p:cNvPr>
          <p:cNvPicPr>
            <a:picLocks noChangeAspect="1"/>
          </p:cNvPicPr>
          <p:nvPr/>
        </p:nvPicPr>
        <p:blipFill>
          <a:blip r:embed="rId3"/>
          <a:stretch>
            <a:fillRect/>
          </a:stretch>
        </p:blipFill>
        <p:spPr>
          <a:xfrm>
            <a:off x="9726053" y="1970486"/>
            <a:ext cx="1627747" cy="1155176"/>
          </a:xfrm>
          <a:prstGeom prst="rect">
            <a:avLst/>
          </a:prstGeom>
        </p:spPr>
      </p:pic>
      <p:pic>
        <p:nvPicPr>
          <p:cNvPr id="9" name="図 8">
            <a:extLst>
              <a:ext uri="{FF2B5EF4-FFF2-40B4-BE49-F238E27FC236}">
                <a16:creationId xmlns:a16="http://schemas.microsoft.com/office/drawing/2014/main" xmlns="" id="{EB1B1A4E-C9DE-507C-028F-5FA378C179F8}"/>
              </a:ext>
            </a:extLst>
          </p:cNvPr>
          <p:cNvPicPr>
            <a:picLocks noChangeAspect="1"/>
          </p:cNvPicPr>
          <p:nvPr/>
        </p:nvPicPr>
        <p:blipFill>
          <a:blip r:embed="rId4"/>
          <a:stretch>
            <a:fillRect/>
          </a:stretch>
        </p:blipFill>
        <p:spPr>
          <a:xfrm>
            <a:off x="9726052" y="3403416"/>
            <a:ext cx="1627747" cy="1069333"/>
          </a:xfrm>
          <a:prstGeom prst="rect">
            <a:avLst/>
          </a:prstGeom>
        </p:spPr>
      </p:pic>
    </p:spTree>
    <p:extLst>
      <p:ext uri="{BB962C8B-B14F-4D97-AF65-F5344CB8AC3E}">
        <p14:creationId xmlns:p14="http://schemas.microsoft.com/office/powerpoint/2010/main" val="330989282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12158</TotalTime>
  <Words>443</Words>
  <Application>Microsoft Office PowerPoint</Application>
  <PresentationFormat>ユーザー設定</PresentationFormat>
  <Paragraphs>166</Paragraphs>
  <Slides>13</Slides>
  <Notes>0</Notes>
  <HiddenSlides>0</HiddenSlides>
  <MMClips>0</MMClips>
  <ScaleCrop>false</ScaleCrop>
  <HeadingPairs>
    <vt:vector size="4" baseType="variant">
      <vt:variant>
        <vt:lpstr>テーマ</vt:lpstr>
      </vt:variant>
      <vt:variant>
        <vt:i4>1</vt:i4>
      </vt:variant>
      <vt:variant>
        <vt:lpstr>スライド タイトル</vt:lpstr>
      </vt:variant>
      <vt:variant>
        <vt:i4>13</vt:i4>
      </vt:variant>
    </vt:vector>
  </HeadingPairs>
  <TitlesOfParts>
    <vt:vector size="14" baseType="lpstr">
      <vt:lpstr>Office テーマ</vt:lpstr>
      <vt:lpstr>西洋料理の中のたまご</vt:lpstr>
      <vt:lpstr>◇食としての卵の歴史　「人類誕生から」</vt:lpstr>
      <vt:lpstr>◇食としての卵の歴史　「古代ローマ」</vt:lpstr>
      <vt:lpstr>古代ローマの貴族が食べたと思われる卵料理</vt:lpstr>
      <vt:lpstr>　　　　　　◇食としての卵の歴史「中世代」</vt:lpstr>
      <vt:lpstr> ◇卵の食としての歴史　「近 代」  17世紀フランスではイタリア料理の影響から離れるフランス料理の改革が始められた。「オートキュイジーヌ(至高料理)」が誕生し、フランス宮廷料理のフォーマルな様式として定着し、現代ではフランスの伝統的な高級料理モデルとして認識されている。　　　　　　　　　　　　　　　 </vt:lpstr>
      <vt:lpstr> ◇フランス料理の中の卵の立ち位置　1</vt:lpstr>
      <vt:lpstr>◇フランス料理の中の卵の立ち位置　2</vt:lpstr>
      <vt:lpstr>◇フランス料理の中での卵の役割</vt:lpstr>
      <vt:lpstr> ◇料理は化学　1 「料理は一番身近な科学実験」  「料理を作るという行為は化学実験と同じだ」 「調理は食材と調味料と温度、時間の化学反応」 </vt:lpstr>
      <vt:lpstr>◇料理は化学　2</vt:lpstr>
      <vt:lpstr>◇最後に</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西洋料理の中のたまご</dc:title>
  <dc:creator>江本 浩司</dc:creator>
  <cp:lastModifiedBy>小宅 さやか</cp:lastModifiedBy>
  <cp:revision>38</cp:revision>
  <dcterms:created xsi:type="dcterms:W3CDTF">2023-08-27T01:20:44Z</dcterms:created>
  <dcterms:modified xsi:type="dcterms:W3CDTF">2023-10-13T02:29:02Z</dcterms:modified>
</cp:coreProperties>
</file>